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57" r:id="rId3"/>
    <p:sldId id="259" r:id="rId4"/>
    <p:sldId id="258" r:id="rId5"/>
    <p:sldId id="260" r:id="rId6"/>
    <p:sldId id="261" r:id="rId7"/>
    <p:sldId id="262" r:id="rId8"/>
    <p:sldId id="279" r:id="rId9"/>
    <p:sldId id="280" r:id="rId10"/>
    <p:sldId id="281" r:id="rId11"/>
    <p:sldId id="282" r:id="rId12"/>
    <p:sldId id="283" r:id="rId13"/>
    <p:sldId id="284" r:id="rId14"/>
    <p:sldId id="285" r:id="rId15"/>
    <p:sldId id="286" r:id="rId16"/>
    <p:sldId id="287" r:id="rId17"/>
    <p:sldId id="288" r:id="rId18"/>
    <p:sldId id="265" r:id="rId19"/>
    <p:sldId id="289" r:id="rId20"/>
    <p:sldId id="278" r:id="rId21"/>
    <p:sldId id="290" r:id="rId22"/>
    <p:sldId id="291" r:id="rId23"/>
    <p:sldId id="292" r:id="rId24"/>
    <p:sldId id="293" r:id="rId25"/>
    <p:sldId id="294" r:id="rId26"/>
    <p:sldId id="297" r:id="rId27"/>
    <p:sldId id="295" r:id="rId28"/>
    <p:sldId id="298" r:id="rId29"/>
    <p:sldId id="296"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7" r:id="rId47"/>
    <p:sldId id="316" r:id="rId48"/>
    <p:sldId id="318" r:id="rId49"/>
    <p:sldId id="319" r:id="rId50"/>
    <p:sldId id="320" r:id="rId51"/>
    <p:sldId id="321" r:id="rId52"/>
    <p:sldId id="322" r:id="rId53"/>
    <p:sldId id="323" r:id="rId54"/>
    <p:sldId id="324" r:id="rId55"/>
    <p:sldId id="325" r:id="rId56"/>
    <p:sldId id="326" r:id="rId57"/>
    <p:sldId id="327" r:id="rId58"/>
    <p:sldId id="328" r:id="rId59"/>
    <p:sldId id="331" r:id="rId60"/>
    <p:sldId id="329" r:id="rId61"/>
    <p:sldId id="330" r:id="rId6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2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204C4E5-6155-461A-8AEE-706E13F02336}" type="datetimeFigureOut">
              <a:rPr lang="nl-BE" smtClean="0"/>
              <a:pPr/>
              <a:t>28/11/2012</a:t>
            </a:fld>
            <a:endParaRPr lang="nl-BE"/>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A59AB457-81B6-4F47-8D59-5E47B11AE99F}" type="slidenum">
              <a:rPr lang="nl-BE" smtClean="0"/>
              <a:pPr/>
              <a:t>‹nr.›</a:t>
            </a:fld>
            <a:endParaRPr lang="nl-BE"/>
          </a:p>
        </p:txBody>
      </p:sp>
    </p:spTree>
    <p:extLst>
      <p:ext uri="{BB962C8B-B14F-4D97-AF65-F5344CB8AC3E}">
        <p14:creationId xmlns:p14="http://schemas.microsoft.com/office/powerpoint/2010/main" xmlns="" val="3599733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E19BFAA-E820-42CB-8EB8-552BEF003289}" type="datetimeFigureOut">
              <a:rPr lang="en-US" smtClean="0"/>
              <a:pPr/>
              <a:t>11/28/2012</a:t>
            </a:fld>
            <a:endParaRPr lang="en-US"/>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0E60054-FE96-48C9-9F10-BDD82CB6F42B}" type="slidenum">
              <a:rPr lang="en-US" smtClean="0"/>
              <a:pPr/>
              <a:t>‹nr.›</a:t>
            </a:fld>
            <a:endParaRPr lang="en-US"/>
          </a:p>
        </p:txBody>
      </p:sp>
    </p:spTree>
    <p:extLst>
      <p:ext uri="{BB962C8B-B14F-4D97-AF65-F5344CB8AC3E}">
        <p14:creationId xmlns:p14="http://schemas.microsoft.com/office/powerpoint/2010/main" xmlns="" val="45430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EB692FA-77DA-4A7E-A633-E20A683A47EB}" type="datetimeFigureOut">
              <a:rPr lang="en-US" smtClean="0"/>
              <a:pPr/>
              <a:t>11/28/2012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DF47E7DF-2A7C-4AF7-A786-3A0D384DA1D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692FA-77DA-4A7E-A633-E20A683A47EB}" type="datetimeFigureOut">
              <a:rPr lang="en-US" smtClean="0"/>
              <a:pPr/>
              <a:t>11/28/2012</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7E7DF-2A7C-4AF7-A786-3A0D384DA1D3}" type="slidenum">
              <a:rPr lang="en-US" smtClean="0"/>
              <a:pPr/>
              <a:t>‹nr.›</a:t>
            </a:fld>
            <a:endParaRPr lang="en-US"/>
          </a:p>
        </p:txBody>
      </p:sp>
      <p:pic>
        <p:nvPicPr>
          <p:cNvPr id="7" name="Afbeelding 6" descr="C:\Documents and Settings\Rita\Local Settings\Temporary Internet Files\Content.Word\LOGO Emutom 5333 x 3000.jpg"/>
          <p:cNvPicPr/>
          <p:nvPr userDrawn="1"/>
        </p:nvPicPr>
        <p:blipFill>
          <a:blip r:embed="rId13" cstate="print"/>
          <a:srcRect/>
          <a:stretch>
            <a:fillRect/>
          </a:stretch>
        </p:blipFill>
        <p:spPr bwMode="auto">
          <a:xfrm>
            <a:off x="0" y="1"/>
            <a:ext cx="1907704" cy="54868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azmap.nlm.nih.gov/index.php" TargetMode="External"/><Relationship Id="rId2" Type="http://schemas.openxmlformats.org/officeDocument/2006/relationships/hyperlink" Target="http://toxnet.nlm.nih.gov/" TargetMode="External"/><Relationship Id="rId1" Type="http://schemas.openxmlformats.org/officeDocument/2006/relationships/slideLayout" Target="../slideLayouts/slideLayout2.xml"/><Relationship Id="rId4" Type="http://schemas.openxmlformats.org/officeDocument/2006/relationships/hyperlink" Target="http://toxnet.nlm.nih.gov/cgi-bin/sis/htmlgen?CCRI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smtClean="0"/>
              <a:t>Toxicological agents &amp; chemicals</a:t>
            </a:r>
            <a:endParaRPr lang="nl-BE" dirty="0"/>
          </a:p>
        </p:txBody>
      </p:sp>
      <p:sp>
        <p:nvSpPr>
          <p:cNvPr id="5" name="Ondertitel 4"/>
          <p:cNvSpPr>
            <a:spLocks noGrp="1"/>
          </p:cNvSpPr>
          <p:nvPr>
            <p:ph type="subTitle" idx="1"/>
          </p:nvPr>
        </p:nvSpPr>
        <p:spPr>
          <a:xfrm>
            <a:off x="1371600" y="3886200"/>
            <a:ext cx="6400800" cy="2135088"/>
          </a:xfrm>
        </p:spPr>
        <p:txBody>
          <a:bodyPr/>
          <a:lstStyle/>
          <a:p>
            <a:r>
              <a:rPr lang="x-none" dirty="0" smtClean="0"/>
              <a:t>Chapter 2.2.</a:t>
            </a:r>
          </a:p>
          <a:p>
            <a:r>
              <a:rPr lang="en-GB" dirty="0" err="1" smtClean="0"/>
              <a:t>Petar</a:t>
            </a:r>
            <a:r>
              <a:rPr lang="en-GB" dirty="0" smtClean="0"/>
              <a:t> </a:t>
            </a:r>
            <a:r>
              <a:rPr lang="en-GB" dirty="0" err="1" smtClean="0"/>
              <a:t>Bulat</a:t>
            </a:r>
            <a:r>
              <a:rPr lang="en-GB" dirty="0" smtClean="0"/>
              <a:t>, MD, PhD, </a:t>
            </a:r>
            <a:endParaRPr lang="x-none" dirty="0" smtClean="0"/>
          </a:p>
          <a:p>
            <a:r>
              <a:rPr lang="en-GB" dirty="0" smtClean="0"/>
              <a:t>University of Belgrade</a:t>
            </a:r>
          </a:p>
          <a:p>
            <a:r>
              <a:rPr lang="en-GB" sz="1600" dirty="0" smtClean="0"/>
              <a:t>9/9/2012</a:t>
            </a:r>
          </a:p>
          <a:p>
            <a:endParaRPr lang="nl-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a:defRPr/>
            </a:pPr>
            <a:r>
              <a:rPr lang="en-US" dirty="0" smtClean="0"/>
              <a:t>Continuous Monitoring</a:t>
            </a:r>
            <a:endParaRPr lang="sr-Latn-CS" dirty="0"/>
          </a:p>
        </p:txBody>
      </p:sp>
      <p:sp>
        <p:nvSpPr>
          <p:cNvPr id="11267" name="Content Placeholder 2"/>
          <p:cNvSpPr>
            <a:spLocks noGrp="1"/>
          </p:cNvSpPr>
          <p:nvPr>
            <p:ph idx="1"/>
          </p:nvPr>
        </p:nvSpPr>
        <p:spPr>
          <a:xfrm>
            <a:off x="457200" y="1857375"/>
            <a:ext cx="8229600" cy="4268788"/>
          </a:xfrm>
        </p:spPr>
        <p:txBody>
          <a:bodyPr/>
          <a:lstStyle/>
          <a:p>
            <a:r>
              <a:rPr lang="en-US" smtClean="0"/>
              <a:t>Provides real-time measurement of contaminant concentration.</a:t>
            </a:r>
          </a:p>
          <a:p>
            <a:r>
              <a:rPr lang="en-US" smtClean="0"/>
              <a:t>Three different types:</a:t>
            </a:r>
          </a:p>
          <a:p>
            <a:pPr lvl="1"/>
            <a:r>
              <a:rPr lang="en-US" smtClean="0"/>
              <a:t>Stationary installations with multipoint monitoring capability</a:t>
            </a:r>
          </a:p>
          <a:p>
            <a:pPr lvl="1"/>
            <a:r>
              <a:rPr lang="en-US" smtClean="0"/>
              <a:t>Field monitoring instruments (handheld)</a:t>
            </a:r>
          </a:p>
          <a:p>
            <a:pPr lvl="1"/>
            <a:r>
              <a:rPr lang="en-US" smtClean="0"/>
              <a:t>Personal monitors</a:t>
            </a:r>
          </a:p>
          <a:p>
            <a:pPr lvl="1"/>
            <a:endParaRPr lang="sr-Latn-C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sr-Latn-CS"/>
          </a:p>
        </p:txBody>
      </p:sp>
      <p:pic>
        <p:nvPicPr>
          <p:cNvPr id="12291" name="Picture 2" descr="RAE"/>
          <p:cNvPicPr>
            <a:picLocks noChangeAspect="1" noChangeArrowheads="1"/>
          </p:cNvPicPr>
          <p:nvPr/>
        </p:nvPicPr>
        <p:blipFill>
          <a:blip r:embed="rId2" cstate="print"/>
          <a:srcRect/>
          <a:stretch>
            <a:fillRect/>
          </a:stretch>
        </p:blipFill>
        <p:spPr bwMode="auto">
          <a:xfrm>
            <a:off x="0" y="0"/>
            <a:ext cx="9186863" cy="6900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pPr>
              <a:defRPr/>
            </a:pPr>
            <a:r>
              <a:rPr lang="en-US" dirty="0" smtClean="0"/>
              <a:t>Integrated Sampling</a:t>
            </a:r>
            <a:endParaRPr lang="sr-Latn-CS" dirty="0"/>
          </a:p>
        </p:txBody>
      </p:sp>
      <p:sp>
        <p:nvSpPr>
          <p:cNvPr id="13315" name="Content Placeholder 2"/>
          <p:cNvSpPr>
            <a:spLocks noGrp="1"/>
          </p:cNvSpPr>
          <p:nvPr>
            <p:ph idx="1"/>
          </p:nvPr>
        </p:nvSpPr>
        <p:spPr>
          <a:xfrm>
            <a:off x="457200" y="1785938"/>
            <a:ext cx="8229600" cy="4340225"/>
          </a:xfrm>
        </p:spPr>
        <p:txBody>
          <a:bodyPr/>
          <a:lstStyle/>
          <a:p>
            <a:r>
              <a:rPr lang="en-US" smtClean="0"/>
              <a:t>Based on collection (and concentration) of sample over period of time to obtain the average exposure in sampling period (operation, whole shift…).</a:t>
            </a:r>
          </a:p>
          <a:p>
            <a:pPr lvl="1"/>
            <a:r>
              <a:rPr lang="en-US" smtClean="0"/>
              <a:t>Active sampling</a:t>
            </a:r>
          </a:p>
          <a:p>
            <a:pPr lvl="1"/>
            <a:r>
              <a:rPr lang="en-US" smtClean="0"/>
              <a:t>Passive sampling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sr-Latn-CS"/>
          </a:p>
        </p:txBody>
      </p:sp>
      <p:pic>
        <p:nvPicPr>
          <p:cNvPr id="14339" name="Picture 2" descr="Pumpe%20i%20cevcice%20-%20uradjeno"/>
          <p:cNvPicPr>
            <a:picLocks noChangeAspect="1" noChangeArrowheads="1"/>
          </p:cNvPicPr>
          <p:nvPr/>
        </p:nvPicPr>
        <p:blipFill>
          <a:blip r:embed="rId2" cstate="print"/>
          <a:srcRect/>
          <a:stretch>
            <a:fillRect/>
          </a:stretch>
        </p:blipFill>
        <p:spPr bwMode="auto">
          <a:xfrm>
            <a:off x="0" y="0"/>
            <a:ext cx="9429750" cy="7072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a:defRPr/>
            </a:pPr>
            <a:r>
              <a:rPr lang="en-US" dirty="0" smtClean="0"/>
              <a:t>Grab (spot) Sampling</a:t>
            </a:r>
            <a:endParaRPr lang="sr-Latn-CS" dirty="0"/>
          </a:p>
        </p:txBody>
      </p:sp>
      <p:sp>
        <p:nvSpPr>
          <p:cNvPr id="15363" name="Content Placeholder 2"/>
          <p:cNvSpPr>
            <a:spLocks noGrp="1"/>
          </p:cNvSpPr>
          <p:nvPr>
            <p:ph idx="1"/>
          </p:nvPr>
        </p:nvSpPr>
        <p:spPr>
          <a:xfrm>
            <a:off x="467544" y="2060848"/>
            <a:ext cx="8229600" cy="3587849"/>
          </a:xfrm>
        </p:spPr>
        <p:txBody>
          <a:bodyPr/>
          <a:lstStyle/>
          <a:p>
            <a:r>
              <a:rPr lang="en-US" dirty="0" smtClean="0"/>
              <a:t>Based on collection of sample at a point in time to evaluate peak exposures.</a:t>
            </a:r>
          </a:p>
          <a:p>
            <a:r>
              <a:rPr lang="en-US" dirty="0" smtClean="0"/>
              <a:t>Grab sampling is also used to:</a:t>
            </a:r>
          </a:p>
          <a:p>
            <a:pPr lvl="1"/>
            <a:r>
              <a:rPr lang="en-US" dirty="0" smtClean="0"/>
              <a:t>Measure exposure in intermittent processes</a:t>
            </a:r>
          </a:p>
          <a:p>
            <a:pPr lvl="1"/>
            <a:r>
              <a:rPr lang="en-US" dirty="0" smtClean="0"/>
              <a:t>Identify unknown contaminants</a:t>
            </a:r>
          </a:p>
          <a:p>
            <a:pPr lvl="1"/>
            <a:r>
              <a:rPr lang="en-US" dirty="0" smtClean="0"/>
              <a:t>Evaluate sources of contamination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sr-Latn-CS"/>
          </a:p>
        </p:txBody>
      </p:sp>
      <p:pic>
        <p:nvPicPr>
          <p:cNvPr id="16387" name="Picture 2" descr="VELOCI%20CALC"/>
          <p:cNvPicPr>
            <a:picLocks noGrp="1" noChangeAspect="1" noChangeArrowheads="1"/>
          </p:cNvPicPr>
          <p:nvPr>
            <p:ph idx="1"/>
          </p:nvPr>
        </p:nvPicPr>
        <p:blipFill>
          <a:blip r:embed="rId2" cstate="print"/>
          <a:srcRect/>
          <a:stretch>
            <a:fillRect/>
          </a:stretch>
        </p:blipFill>
        <p:spPr>
          <a:xfrm>
            <a:off x="-71438" y="3175"/>
            <a:ext cx="9215438" cy="6854825"/>
          </a:xfr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pPr>
              <a:defRPr/>
            </a:pPr>
            <a:r>
              <a:rPr lang="en-US" dirty="0" smtClean="0"/>
              <a:t>Biological Monitoring</a:t>
            </a:r>
            <a:endParaRPr lang="en-US" dirty="0"/>
          </a:p>
        </p:txBody>
      </p:sp>
      <p:sp>
        <p:nvSpPr>
          <p:cNvPr id="17411" name="Content Placeholder 2"/>
          <p:cNvSpPr>
            <a:spLocks noGrp="1"/>
          </p:cNvSpPr>
          <p:nvPr>
            <p:ph idx="1"/>
          </p:nvPr>
        </p:nvSpPr>
        <p:spPr>
          <a:xfrm>
            <a:off x="467544" y="2636912"/>
            <a:ext cx="8229600" cy="2942629"/>
          </a:xfrm>
        </p:spPr>
        <p:txBody>
          <a:bodyPr/>
          <a:lstStyle/>
          <a:p>
            <a:r>
              <a:rPr lang="en-US" dirty="0" smtClean="0"/>
              <a:t>Measurement conducted in biological sample that evaluate an exposure or biologic effect of that exposure.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pPr>
              <a:defRPr/>
            </a:pPr>
            <a:r>
              <a:rPr lang="en-US" dirty="0" smtClean="0"/>
              <a:t>Biomarkers</a:t>
            </a:r>
            <a:endParaRPr lang="en-US" dirty="0"/>
          </a:p>
        </p:txBody>
      </p:sp>
      <p:sp>
        <p:nvSpPr>
          <p:cNvPr id="18435" name="Content Placeholder 2"/>
          <p:cNvSpPr>
            <a:spLocks noGrp="1"/>
          </p:cNvSpPr>
          <p:nvPr>
            <p:ph idx="1"/>
          </p:nvPr>
        </p:nvSpPr>
        <p:spPr>
          <a:xfrm>
            <a:off x="457200" y="2357438"/>
            <a:ext cx="8229600" cy="3768725"/>
          </a:xfrm>
        </p:spPr>
        <p:txBody>
          <a:bodyPr/>
          <a:lstStyle/>
          <a:p>
            <a:r>
              <a:rPr lang="en-US" smtClean="0"/>
              <a:t>Exposure</a:t>
            </a:r>
          </a:p>
          <a:p>
            <a:r>
              <a:rPr lang="en-US" smtClean="0"/>
              <a:t>Effect</a:t>
            </a:r>
          </a:p>
          <a:p>
            <a:r>
              <a:rPr lang="en-US" smtClean="0"/>
              <a:t>Susceptibility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304800" y="685800"/>
            <a:ext cx="8382000" cy="5410200"/>
            <a:chOff x="304800" y="685800"/>
            <a:chExt cx="8382000" cy="5410200"/>
          </a:xfrm>
        </p:grpSpPr>
        <p:sp>
          <p:nvSpPr>
            <p:cNvPr id="33794" name="Text Box 2"/>
            <p:cNvSpPr txBox="1">
              <a:spLocks noChangeArrowheads="1"/>
            </p:cNvSpPr>
            <p:nvPr/>
          </p:nvSpPr>
          <p:spPr bwMode="auto">
            <a:xfrm>
              <a:off x="3048000" y="685800"/>
              <a:ext cx="3048000" cy="457200"/>
            </a:xfrm>
            <a:prstGeom prst="rect">
              <a:avLst/>
            </a:prstGeom>
            <a:noFill/>
            <a:ln w="9525">
              <a:noFill/>
              <a:miter lim="800000"/>
              <a:headEnd/>
              <a:tailEnd/>
            </a:ln>
            <a:effectLst/>
          </p:spPr>
          <p:txBody>
            <a:bodyPr>
              <a:spAutoFit/>
            </a:bodyPr>
            <a:lstStyle/>
            <a:p>
              <a:pPr algn="ctr">
                <a:spcBef>
                  <a:spcPct val="50000"/>
                </a:spcBef>
              </a:pPr>
              <a:r>
                <a:rPr lang="sr-Latn-CS" b="1"/>
                <a:t>Bio</a:t>
              </a:r>
              <a:r>
                <a:rPr lang="en-US" b="1"/>
                <a:t>markers</a:t>
              </a:r>
              <a:endParaRPr lang="en-GB" b="1"/>
            </a:p>
          </p:txBody>
        </p:sp>
        <p:sp>
          <p:nvSpPr>
            <p:cNvPr id="33795" name="Line 3"/>
            <p:cNvSpPr>
              <a:spLocks noChangeShapeType="1"/>
            </p:cNvSpPr>
            <p:nvPr/>
          </p:nvSpPr>
          <p:spPr bwMode="auto">
            <a:xfrm>
              <a:off x="609600" y="1905000"/>
              <a:ext cx="7924800" cy="0"/>
            </a:xfrm>
            <a:prstGeom prst="line">
              <a:avLst/>
            </a:prstGeom>
            <a:noFill/>
            <a:ln w="9525">
              <a:solidFill>
                <a:schemeClr val="tx1"/>
              </a:solidFill>
              <a:prstDash val="dash"/>
              <a:round/>
              <a:headEnd type="triangle" w="lg" len="lg"/>
              <a:tailEnd type="triangle" w="lg" len="lg"/>
            </a:ln>
            <a:effectLst/>
          </p:spPr>
          <p:txBody>
            <a:bodyPr/>
            <a:lstStyle/>
            <a:p>
              <a:endParaRPr lang="en-US"/>
            </a:p>
          </p:txBody>
        </p:sp>
        <p:sp>
          <p:nvSpPr>
            <p:cNvPr id="33796" name="Text Box 4"/>
            <p:cNvSpPr txBox="1">
              <a:spLocks noChangeArrowheads="1"/>
            </p:cNvSpPr>
            <p:nvPr/>
          </p:nvSpPr>
          <p:spPr bwMode="auto">
            <a:xfrm>
              <a:off x="533400" y="1524000"/>
              <a:ext cx="2743200" cy="336550"/>
            </a:xfrm>
            <a:prstGeom prst="rect">
              <a:avLst/>
            </a:prstGeom>
            <a:noFill/>
            <a:ln w="9525">
              <a:noFill/>
              <a:miter lim="800000"/>
              <a:headEnd/>
              <a:tailEnd/>
            </a:ln>
            <a:effectLst/>
          </p:spPr>
          <p:txBody>
            <a:bodyPr>
              <a:spAutoFit/>
            </a:bodyPr>
            <a:lstStyle/>
            <a:p>
              <a:pPr>
                <a:spcBef>
                  <a:spcPct val="50000"/>
                </a:spcBef>
              </a:pPr>
              <a:r>
                <a:rPr lang="en-US" sz="1600" b="1"/>
                <a:t>Biomarkers of Exposure</a:t>
              </a:r>
              <a:endParaRPr lang="en-GB" sz="1600" b="1"/>
            </a:p>
          </p:txBody>
        </p:sp>
        <p:sp>
          <p:nvSpPr>
            <p:cNvPr id="33797" name="Text Box 5"/>
            <p:cNvSpPr txBox="1">
              <a:spLocks noChangeArrowheads="1"/>
            </p:cNvSpPr>
            <p:nvPr/>
          </p:nvSpPr>
          <p:spPr bwMode="auto">
            <a:xfrm>
              <a:off x="6324600" y="1524000"/>
              <a:ext cx="2362200" cy="336550"/>
            </a:xfrm>
            <a:prstGeom prst="rect">
              <a:avLst/>
            </a:prstGeom>
            <a:noFill/>
            <a:ln w="9525">
              <a:noFill/>
              <a:miter lim="800000"/>
              <a:headEnd/>
              <a:tailEnd/>
            </a:ln>
            <a:effectLst/>
          </p:spPr>
          <p:txBody>
            <a:bodyPr>
              <a:spAutoFit/>
            </a:bodyPr>
            <a:lstStyle/>
            <a:p>
              <a:pPr algn="r">
                <a:spcBef>
                  <a:spcPct val="50000"/>
                </a:spcBef>
              </a:pPr>
              <a:r>
                <a:rPr lang="sr-Latn-CS" sz="1600" b="1"/>
                <a:t>Bio</a:t>
              </a:r>
              <a:r>
                <a:rPr lang="en-US" sz="1600" b="1"/>
                <a:t>markers of Effect</a:t>
              </a:r>
              <a:endParaRPr lang="en-GB" sz="1600" b="1"/>
            </a:p>
          </p:txBody>
        </p:sp>
        <p:sp>
          <p:nvSpPr>
            <p:cNvPr id="33798" name="Text Box 6"/>
            <p:cNvSpPr txBox="1">
              <a:spLocks noChangeArrowheads="1"/>
            </p:cNvSpPr>
            <p:nvPr/>
          </p:nvSpPr>
          <p:spPr bwMode="auto">
            <a:xfrm>
              <a:off x="304800" y="5638800"/>
              <a:ext cx="1828800" cy="457200"/>
            </a:xfrm>
            <a:prstGeom prst="rect">
              <a:avLst/>
            </a:prstGeom>
            <a:noFill/>
            <a:ln w="9525">
              <a:noFill/>
              <a:miter lim="800000"/>
              <a:headEnd/>
              <a:tailEnd/>
            </a:ln>
            <a:effectLst/>
          </p:spPr>
          <p:txBody>
            <a:bodyPr>
              <a:spAutoFit/>
            </a:bodyPr>
            <a:lstStyle/>
            <a:p>
              <a:pPr algn="ctr">
                <a:spcBef>
                  <a:spcPct val="50000"/>
                </a:spcBef>
              </a:pPr>
              <a:r>
                <a:rPr lang="sr-Latn-CS" b="1"/>
                <a:t>Exposure</a:t>
              </a:r>
              <a:endParaRPr lang="en-GB" b="1"/>
            </a:p>
          </p:txBody>
        </p:sp>
        <p:sp>
          <p:nvSpPr>
            <p:cNvPr id="33799" name="Text Box 7"/>
            <p:cNvSpPr txBox="1">
              <a:spLocks noChangeArrowheads="1"/>
            </p:cNvSpPr>
            <p:nvPr/>
          </p:nvSpPr>
          <p:spPr bwMode="auto">
            <a:xfrm>
              <a:off x="381000" y="3886200"/>
              <a:ext cx="1447800" cy="314325"/>
            </a:xfrm>
            <a:prstGeom prst="rect">
              <a:avLst/>
            </a:prstGeom>
            <a:noFill/>
            <a:ln w="9525">
              <a:solidFill>
                <a:schemeClr val="tx1"/>
              </a:solidFill>
              <a:miter lim="800000"/>
              <a:headEnd/>
              <a:tailEnd/>
            </a:ln>
            <a:effectLst/>
          </p:spPr>
          <p:txBody>
            <a:bodyPr>
              <a:spAutoFit/>
            </a:bodyPr>
            <a:lstStyle/>
            <a:p>
              <a:pPr algn="ctr">
                <a:spcBef>
                  <a:spcPct val="50000"/>
                </a:spcBef>
              </a:pPr>
              <a:r>
                <a:rPr lang="sr-Latn-CS" sz="1400" b="1"/>
                <a:t>Internal Dose</a:t>
              </a:r>
              <a:endParaRPr lang="en-GB" sz="1400" b="1"/>
            </a:p>
          </p:txBody>
        </p:sp>
        <p:sp>
          <p:nvSpPr>
            <p:cNvPr id="33800" name="Text Box 8"/>
            <p:cNvSpPr txBox="1">
              <a:spLocks noChangeArrowheads="1"/>
            </p:cNvSpPr>
            <p:nvPr/>
          </p:nvSpPr>
          <p:spPr bwMode="auto">
            <a:xfrm>
              <a:off x="2133600" y="3886200"/>
              <a:ext cx="1447800" cy="527050"/>
            </a:xfrm>
            <a:prstGeom prst="rect">
              <a:avLst/>
            </a:prstGeom>
            <a:noFill/>
            <a:ln w="9525">
              <a:solidFill>
                <a:schemeClr val="tx1"/>
              </a:solidFill>
              <a:miter lim="800000"/>
              <a:headEnd/>
              <a:tailEnd/>
            </a:ln>
            <a:effectLst/>
          </p:spPr>
          <p:txBody>
            <a:bodyPr>
              <a:spAutoFit/>
            </a:bodyPr>
            <a:lstStyle/>
            <a:p>
              <a:pPr algn="ctr">
                <a:spcBef>
                  <a:spcPct val="50000"/>
                </a:spcBef>
              </a:pPr>
              <a:r>
                <a:rPr lang="sr-Latn-CS" sz="1400" b="1"/>
                <a:t>Biologically Active Dose</a:t>
              </a:r>
              <a:endParaRPr lang="en-GB" sz="1400" b="1"/>
            </a:p>
          </p:txBody>
        </p:sp>
        <p:sp>
          <p:nvSpPr>
            <p:cNvPr id="33801" name="Text Box 9"/>
            <p:cNvSpPr txBox="1">
              <a:spLocks noChangeArrowheads="1"/>
            </p:cNvSpPr>
            <p:nvPr/>
          </p:nvSpPr>
          <p:spPr bwMode="auto">
            <a:xfrm>
              <a:off x="3848100" y="3886200"/>
              <a:ext cx="1447800" cy="527050"/>
            </a:xfrm>
            <a:prstGeom prst="rect">
              <a:avLst/>
            </a:prstGeom>
            <a:noFill/>
            <a:ln w="9525">
              <a:solidFill>
                <a:schemeClr val="tx1"/>
              </a:solidFill>
              <a:miter lim="800000"/>
              <a:headEnd/>
              <a:tailEnd/>
            </a:ln>
            <a:effectLst/>
          </p:spPr>
          <p:txBody>
            <a:bodyPr>
              <a:spAutoFit/>
            </a:bodyPr>
            <a:lstStyle/>
            <a:p>
              <a:pPr algn="ctr">
                <a:spcBef>
                  <a:spcPct val="50000"/>
                </a:spcBef>
              </a:pPr>
              <a:r>
                <a:rPr lang="sr-Latn-CS" sz="1400" b="1"/>
                <a:t>Early Biological Effect</a:t>
              </a:r>
              <a:endParaRPr lang="en-GB" sz="1400" b="1"/>
            </a:p>
          </p:txBody>
        </p:sp>
        <p:sp>
          <p:nvSpPr>
            <p:cNvPr id="33802" name="Text Box 10"/>
            <p:cNvSpPr txBox="1">
              <a:spLocks noChangeArrowheads="1"/>
            </p:cNvSpPr>
            <p:nvPr/>
          </p:nvSpPr>
          <p:spPr bwMode="auto">
            <a:xfrm>
              <a:off x="5562600" y="3886200"/>
              <a:ext cx="1447800" cy="835025"/>
            </a:xfrm>
            <a:prstGeom prst="rect">
              <a:avLst/>
            </a:prstGeom>
            <a:noFill/>
            <a:ln w="9525">
              <a:solidFill>
                <a:schemeClr val="tx1"/>
              </a:solidFill>
              <a:miter lim="800000"/>
              <a:headEnd/>
              <a:tailEnd/>
            </a:ln>
            <a:effectLst/>
          </p:spPr>
          <p:txBody>
            <a:bodyPr>
              <a:spAutoFit/>
            </a:bodyPr>
            <a:lstStyle/>
            <a:p>
              <a:pPr algn="ctr">
                <a:spcBef>
                  <a:spcPct val="50000"/>
                </a:spcBef>
              </a:pPr>
              <a:r>
                <a:rPr lang="sr-Latn-CS" sz="1600" b="1"/>
                <a:t>Altered Structure</a:t>
              </a:r>
              <a:r>
                <a:rPr lang="en-US" sz="1600" b="1"/>
                <a:t>/</a:t>
              </a:r>
              <a:br>
                <a:rPr lang="en-US" sz="1600" b="1"/>
              </a:br>
              <a:r>
                <a:rPr lang="en-US" sz="1600" b="1"/>
                <a:t>Function</a:t>
              </a:r>
              <a:endParaRPr lang="en-GB" sz="1600" b="1"/>
            </a:p>
          </p:txBody>
        </p:sp>
        <p:sp>
          <p:nvSpPr>
            <p:cNvPr id="33803" name="Text Box 11"/>
            <p:cNvSpPr txBox="1">
              <a:spLocks noChangeArrowheads="1"/>
            </p:cNvSpPr>
            <p:nvPr/>
          </p:nvSpPr>
          <p:spPr bwMode="auto">
            <a:xfrm>
              <a:off x="7239000" y="3886200"/>
              <a:ext cx="1447800" cy="590550"/>
            </a:xfrm>
            <a:prstGeom prst="rect">
              <a:avLst/>
            </a:prstGeom>
            <a:noFill/>
            <a:ln w="9525">
              <a:solidFill>
                <a:schemeClr val="tx1"/>
              </a:solidFill>
              <a:miter lim="800000"/>
              <a:headEnd/>
              <a:tailEnd/>
            </a:ln>
            <a:effectLst/>
          </p:spPr>
          <p:txBody>
            <a:bodyPr>
              <a:spAutoFit/>
            </a:bodyPr>
            <a:lstStyle/>
            <a:p>
              <a:pPr algn="ctr">
                <a:spcBef>
                  <a:spcPct val="50000"/>
                </a:spcBef>
              </a:pPr>
              <a:r>
                <a:rPr lang="en-US" sz="1600" b="1"/>
                <a:t>Clinical Defects</a:t>
              </a:r>
              <a:endParaRPr lang="en-GB" sz="1600" b="1"/>
            </a:p>
          </p:txBody>
        </p:sp>
        <p:sp>
          <p:nvSpPr>
            <p:cNvPr id="33804" name="Line 12"/>
            <p:cNvSpPr>
              <a:spLocks noChangeShapeType="1"/>
            </p:cNvSpPr>
            <p:nvPr/>
          </p:nvSpPr>
          <p:spPr bwMode="auto">
            <a:xfrm>
              <a:off x="1828800" y="4038600"/>
              <a:ext cx="304800" cy="0"/>
            </a:xfrm>
            <a:prstGeom prst="line">
              <a:avLst/>
            </a:prstGeom>
            <a:noFill/>
            <a:ln w="9525">
              <a:solidFill>
                <a:schemeClr val="tx1"/>
              </a:solidFill>
              <a:round/>
              <a:headEnd/>
              <a:tailEnd type="triangle" w="med" len="med"/>
            </a:ln>
            <a:effectLst/>
          </p:spPr>
          <p:txBody>
            <a:bodyPr/>
            <a:lstStyle/>
            <a:p>
              <a:endParaRPr lang="en-US"/>
            </a:p>
          </p:txBody>
        </p:sp>
        <p:sp>
          <p:nvSpPr>
            <p:cNvPr id="33805" name="Line 13"/>
            <p:cNvSpPr>
              <a:spLocks noChangeShapeType="1"/>
            </p:cNvSpPr>
            <p:nvPr/>
          </p:nvSpPr>
          <p:spPr bwMode="auto">
            <a:xfrm>
              <a:off x="3581400" y="4038600"/>
              <a:ext cx="228600" cy="0"/>
            </a:xfrm>
            <a:prstGeom prst="line">
              <a:avLst/>
            </a:prstGeom>
            <a:noFill/>
            <a:ln w="9525">
              <a:solidFill>
                <a:schemeClr val="tx1"/>
              </a:solidFill>
              <a:round/>
              <a:headEnd/>
              <a:tailEnd type="triangle" w="med" len="med"/>
            </a:ln>
            <a:effectLst/>
          </p:spPr>
          <p:txBody>
            <a:bodyPr/>
            <a:lstStyle/>
            <a:p>
              <a:endParaRPr lang="en-US"/>
            </a:p>
          </p:txBody>
        </p:sp>
        <p:sp>
          <p:nvSpPr>
            <p:cNvPr id="33806" name="Line 14"/>
            <p:cNvSpPr>
              <a:spLocks noChangeShapeType="1"/>
            </p:cNvSpPr>
            <p:nvPr/>
          </p:nvSpPr>
          <p:spPr bwMode="auto">
            <a:xfrm>
              <a:off x="5334000" y="4038600"/>
              <a:ext cx="228600" cy="0"/>
            </a:xfrm>
            <a:prstGeom prst="line">
              <a:avLst/>
            </a:prstGeom>
            <a:noFill/>
            <a:ln w="9525">
              <a:solidFill>
                <a:schemeClr val="tx1"/>
              </a:solidFill>
              <a:round/>
              <a:headEnd/>
              <a:tailEnd type="triangle" w="med" len="med"/>
            </a:ln>
            <a:effectLst/>
          </p:spPr>
          <p:txBody>
            <a:bodyPr/>
            <a:lstStyle/>
            <a:p>
              <a:endParaRPr lang="en-US"/>
            </a:p>
          </p:txBody>
        </p:sp>
        <p:sp>
          <p:nvSpPr>
            <p:cNvPr id="33807" name="Line 15"/>
            <p:cNvSpPr>
              <a:spLocks noChangeShapeType="1"/>
            </p:cNvSpPr>
            <p:nvPr/>
          </p:nvSpPr>
          <p:spPr bwMode="auto">
            <a:xfrm>
              <a:off x="7010400" y="4038600"/>
              <a:ext cx="228600" cy="0"/>
            </a:xfrm>
            <a:prstGeom prst="line">
              <a:avLst/>
            </a:prstGeom>
            <a:noFill/>
            <a:ln w="9525">
              <a:solidFill>
                <a:schemeClr val="tx1"/>
              </a:solidFill>
              <a:round/>
              <a:headEnd/>
              <a:tailEnd type="triangle" w="med" len="med"/>
            </a:ln>
            <a:effectLst/>
          </p:spPr>
          <p:txBody>
            <a:bodyPr/>
            <a:lstStyle/>
            <a:p>
              <a:endParaRPr lang="en-US"/>
            </a:p>
          </p:txBody>
        </p:sp>
        <p:sp>
          <p:nvSpPr>
            <p:cNvPr id="33808" name="Line 16"/>
            <p:cNvSpPr>
              <a:spLocks noChangeShapeType="1"/>
            </p:cNvSpPr>
            <p:nvPr/>
          </p:nvSpPr>
          <p:spPr bwMode="auto">
            <a:xfrm flipV="1">
              <a:off x="990600" y="4419600"/>
              <a:ext cx="0" cy="1219200"/>
            </a:xfrm>
            <a:prstGeom prst="line">
              <a:avLst/>
            </a:prstGeom>
            <a:noFill/>
            <a:ln w="9525">
              <a:solidFill>
                <a:schemeClr val="tx1"/>
              </a:solidFill>
              <a:round/>
              <a:headEnd/>
              <a:tailEnd type="triangle" w="lg" len="lg"/>
            </a:ln>
            <a:effectLst/>
          </p:spPr>
          <p:txBody>
            <a:bodyPr/>
            <a:lstStyle/>
            <a:p>
              <a:endParaRPr lang="en-US"/>
            </a:p>
          </p:txBody>
        </p:sp>
        <p:sp>
          <p:nvSpPr>
            <p:cNvPr id="33809" name="Text Box 17"/>
            <p:cNvSpPr txBox="1">
              <a:spLocks noChangeArrowheads="1"/>
            </p:cNvSpPr>
            <p:nvPr/>
          </p:nvSpPr>
          <p:spPr bwMode="auto">
            <a:xfrm>
              <a:off x="609600" y="2590800"/>
              <a:ext cx="1066800" cy="304800"/>
            </a:xfrm>
            <a:prstGeom prst="rect">
              <a:avLst/>
            </a:prstGeom>
            <a:noFill/>
            <a:ln w="9525">
              <a:noFill/>
              <a:miter lim="800000"/>
              <a:headEnd/>
              <a:tailEnd/>
            </a:ln>
            <a:effectLst/>
          </p:spPr>
          <p:txBody>
            <a:bodyPr>
              <a:spAutoFit/>
            </a:bodyPr>
            <a:lstStyle/>
            <a:p>
              <a:pPr>
                <a:spcBef>
                  <a:spcPct val="50000"/>
                </a:spcBef>
              </a:pPr>
              <a:r>
                <a:rPr lang="en-US" sz="1400" b="1"/>
                <a:t>Metabolite</a:t>
              </a:r>
              <a:endParaRPr lang="en-GB" sz="1400" b="1"/>
            </a:p>
          </p:txBody>
        </p:sp>
        <p:sp>
          <p:nvSpPr>
            <p:cNvPr id="33810" name="Text Box 18"/>
            <p:cNvSpPr txBox="1">
              <a:spLocks noChangeArrowheads="1"/>
            </p:cNvSpPr>
            <p:nvPr/>
          </p:nvSpPr>
          <p:spPr bwMode="auto">
            <a:xfrm>
              <a:off x="2209800" y="2590800"/>
              <a:ext cx="1295400" cy="304800"/>
            </a:xfrm>
            <a:prstGeom prst="rect">
              <a:avLst/>
            </a:prstGeom>
            <a:noFill/>
            <a:ln w="9525">
              <a:noFill/>
              <a:miter lim="800000"/>
              <a:headEnd/>
              <a:tailEnd/>
            </a:ln>
            <a:effectLst/>
          </p:spPr>
          <p:txBody>
            <a:bodyPr>
              <a:spAutoFit/>
            </a:bodyPr>
            <a:lstStyle/>
            <a:p>
              <a:pPr>
                <a:spcBef>
                  <a:spcPct val="50000"/>
                </a:spcBef>
              </a:pPr>
              <a:r>
                <a:rPr lang="sr-Latn-CS" sz="1400" b="1" dirty="0"/>
                <a:t>DNA-</a:t>
              </a:r>
              <a:r>
                <a:rPr lang="en-US" sz="1400" b="1" dirty="0"/>
                <a:t>Adducts</a:t>
              </a:r>
              <a:endParaRPr lang="en-GB" sz="1400" b="1" dirty="0"/>
            </a:p>
          </p:txBody>
        </p:sp>
        <p:sp>
          <p:nvSpPr>
            <p:cNvPr id="33811" name="Text Box 19"/>
            <p:cNvSpPr txBox="1">
              <a:spLocks noChangeArrowheads="1"/>
            </p:cNvSpPr>
            <p:nvPr/>
          </p:nvSpPr>
          <p:spPr bwMode="auto">
            <a:xfrm>
              <a:off x="3714750" y="2590800"/>
              <a:ext cx="1714500" cy="304800"/>
            </a:xfrm>
            <a:prstGeom prst="rect">
              <a:avLst/>
            </a:prstGeom>
            <a:noFill/>
            <a:ln w="9525">
              <a:noFill/>
              <a:miter lim="800000"/>
              <a:headEnd/>
              <a:tailEnd/>
            </a:ln>
            <a:effectLst/>
          </p:spPr>
          <p:txBody>
            <a:bodyPr>
              <a:spAutoFit/>
            </a:bodyPr>
            <a:lstStyle/>
            <a:p>
              <a:pPr>
                <a:spcBef>
                  <a:spcPct val="50000"/>
                </a:spcBef>
              </a:pPr>
              <a:r>
                <a:rPr lang="en-US" sz="1400" b="1"/>
                <a:t>Somatic Mutation</a:t>
              </a:r>
              <a:endParaRPr lang="en-GB" sz="1400" b="1"/>
            </a:p>
          </p:txBody>
        </p:sp>
        <p:sp>
          <p:nvSpPr>
            <p:cNvPr id="33812" name="Text Box 20"/>
            <p:cNvSpPr txBox="1">
              <a:spLocks noChangeArrowheads="1"/>
            </p:cNvSpPr>
            <p:nvPr/>
          </p:nvSpPr>
          <p:spPr bwMode="auto">
            <a:xfrm>
              <a:off x="5715000" y="2590800"/>
              <a:ext cx="1295400" cy="304800"/>
            </a:xfrm>
            <a:prstGeom prst="rect">
              <a:avLst/>
            </a:prstGeom>
            <a:noFill/>
            <a:ln w="9525">
              <a:noFill/>
              <a:miter lim="800000"/>
              <a:headEnd/>
              <a:tailEnd/>
            </a:ln>
            <a:effectLst/>
          </p:spPr>
          <p:txBody>
            <a:bodyPr>
              <a:spAutoFit/>
            </a:bodyPr>
            <a:lstStyle/>
            <a:p>
              <a:pPr algn="ctr">
                <a:spcBef>
                  <a:spcPct val="50000"/>
                </a:spcBef>
              </a:pPr>
              <a:r>
                <a:rPr lang="en-US" sz="1400" b="1"/>
                <a:t>Hyperplasia</a:t>
              </a:r>
              <a:endParaRPr lang="en-GB" sz="1400" b="1"/>
            </a:p>
          </p:txBody>
        </p:sp>
        <p:sp>
          <p:nvSpPr>
            <p:cNvPr id="33813" name="Line 21"/>
            <p:cNvSpPr>
              <a:spLocks noChangeShapeType="1"/>
            </p:cNvSpPr>
            <p:nvPr/>
          </p:nvSpPr>
          <p:spPr bwMode="auto">
            <a:xfrm flipV="1">
              <a:off x="1066800" y="2895600"/>
              <a:ext cx="0" cy="990600"/>
            </a:xfrm>
            <a:prstGeom prst="line">
              <a:avLst/>
            </a:prstGeom>
            <a:noFill/>
            <a:ln w="9525">
              <a:solidFill>
                <a:schemeClr val="tx1"/>
              </a:solidFill>
              <a:round/>
              <a:headEnd/>
              <a:tailEnd type="triangle" w="med" len="med"/>
            </a:ln>
            <a:effectLst/>
          </p:spPr>
          <p:txBody>
            <a:bodyPr/>
            <a:lstStyle/>
            <a:p>
              <a:endParaRPr lang="en-US"/>
            </a:p>
          </p:txBody>
        </p:sp>
        <p:sp>
          <p:nvSpPr>
            <p:cNvPr id="33814" name="Line 22"/>
            <p:cNvSpPr>
              <a:spLocks noChangeShapeType="1"/>
            </p:cNvSpPr>
            <p:nvPr/>
          </p:nvSpPr>
          <p:spPr bwMode="auto">
            <a:xfrm flipV="1">
              <a:off x="2819400" y="2895600"/>
              <a:ext cx="0" cy="990600"/>
            </a:xfrm>
            <a:prstGeom prst="line">
              <a:avLst/>
            </a:prstGeom>
            <a:noFill/>
            <a:ln w="9525">
              <a:solidFill>
                <a:schemeClr val="tx1"/>
              </a:solidFill>
              <a:round/>
              <a:headEnd/>
              <a:tailEnd type="triangle" w="med" len="med"/>
            </a:ln>
            <a:effectLst/>
          </p:spPr>
          <p:txBody>
            <a:bodyPr/>
            <a:lstStyle/>
            <a:p>
              <a:endParaRPr lang="en-US"/>
            </a:p>
          </p:txBody>
        </p:sp>
        <p:sp>
          <p:nvSpPr>
            <p:cNvPr id="33815" name="Line 23"/>
            <p:cNvSpPr>
              <a:spLocks noChangeShapeType="1"/>
            </p:cNvSpPr>
            <p:nvPr/>
          </p:nvSpPr>
          <p:spPr bwMode="auto">
            <a:xfrm flipH="1" flipV="1">
              <a:off x="4572000" y="2895600"/>
              <a:ext cx="0" cy="990600"/>
            </a:xfrm>
            <a:prstGeom prst="line">
              <a:avLst/>
            </a:prstGeom>
            <a:noFill/>
            <a:ln w="9525">
              <a:solidFill>
                <a:schemeClr val="tx1"/>
              </a:solidFill>
              <a:round/>
              <a:headEnd/>
              <a:tailEnd type="triangle" w="med" len="med"/>
            </a:ln>
            <a:effectLst/>
          </p:spPr>
          <p:txBody>
            <a:bodyPr/>
            <a:lstStyle/>
            <a:p>
              <a:endParaRPr lang="en-US"/>
            </a:p>
          </p:txBody>
        </p:sp>
        <p:sp>
          <p:nvSpPr>
            <p:cNvPr id="33816" name="Line 24"/>
            <p:cNvSpPr>
              <a:spLocks noChangeShapeType="1"/>
            </p:cNvSpPr>
            <p:nvPr/>
          </p:nvSpPr>
          <p:spPr bwMode="auto">
            <a:xfrm flipV="1">
              <a:off x="6324600" y="2895600"/>
              <a:ext cx="0" cy="990600"/>
            </a:xfrm>
            <a:prstGeom prst="line">
              <a:avLst/>
            </a:prstGeom>
            <a:noFill/>
            <a:ln w="9525">
              <a:solidFill>
                <a:schemeClr val="tx1"/>
              </a:solidFill>
              <a:round/>
              <a:headEnd/>
              <a:tailEnd type="triangle" w="med" len="med"/>
            </a:ln>
            <a:effectLst/>
          </p:spPr>
          <p:txBody>
            <a:bodyPr/>
            <a:lstStyle/>
            <a:p>
              <a:endParaRPr lang="en-US"/>
            </a:p>
          </p:txBody>
        </p:sp>
        <p:sp>
          <p:nvSpPr>
            <p:cNvPr id="33817" name="Line 25"/>
            <p:cNvSpPr>
              <a:spLocks noChangeShapeType="1"/>
            </p:cNvSpPr>
            <p:nvPr/>
          </p:nvSpPr>
          <p:spPr bwMode="auto">
            <a:xfrm>
              <a:off x="3657600" y="1524000"/>
              <a:ext cx="0" cy="685800"/>
            </a:xfrm>
            <a:prstGeom prst="line">
              <a:avLst/>
            </a:prstGeom>
            <a:noFill/>
            <a:ln w="88900">
              <a:solidFill>
                <a:schemeClr val="tx1"/>
              </a:solidFill>
              <a:round/>
              <a:headEnd/>
              <a:tailEnd/>
            </a:ln>
            <a:effectLst/>
          </p:spPr>
          <p:txBody>
            <a:bodyPr/>
            <a:lstStyle/>
            <a:p>
              <a:endParaRPr lang="en-US"/>
            </a:p>
          </p:txBody>
        </p:sp>
        <p:sp>
          <p:nvSpPr>
            <p:cNvPr id="33818" name="Text Box 26"/>
            <p:cNvSpPr txBox="1">
              <a:spLocks noChangeArrowheads="1"/>
            </p:cNvSpPr>
            <p:nvPr/>
          </p:nvSpPr>
          <p:spPr bwMode="auto">
            <a:xfrm>
              <a:off x="3390900" y="5638800"/>
              <a:ext cx="2362200" cy="336550"/>
            </a:xfrm>
            <a:prstGeom prst="rect">
              <a:avLst/>
            </a:prstGeom>
            <a:noFill/>
            <a:ln w="9525">
              <a:noFill/>
              <a:miter lim="800000"/>
              <a:headEnd/>
              <a:tailEnd/>
            </a:ln>
            <a:effectLst/>
          </p:spPr>
          <p:txBody>
            <a:bodyPr>
              <a:spAutoFit/>
            </a:bodyPr>
            <a:lstStyle/>
            <a:p>
              <a:pPr algn="ctr">
                <a:spcBef>
                  <a:spcPct val="50000"/>
                </a:spcBef>
              </a:pPr>
              <a:r>
                <a:rPr lang="sr-Latn-CS" sz="1600" b="1"/>
                <a:t>Susceptibility</a:t>
              </a:r>
              <a:endParaRPr lang="en-GB" sz="1600" b="1"/>
            </a:p>
          </p:txBody>
        </p:sp>
        <p:sp>
          <p:nvSpPr>
            <p:cNvPr id="33819" name="Line 27"/>
            <p:cNvSpPr>
              <a:spLocks noChangeShapeType="1"/>
            </p:cNvSpPr>
            <p:nvPr/>
          </p:nvSpPr>
          <p:spPr bwMode="auto">
            <a:xfrm flipH="1" flipV="1">
              <a:off x="1295400" y="4724400"/>
              <a:ext cx="3276600" cy="838200"/>
            </a:xfrm>
            <a:prstGeom prst="line">
              <a:avLst/>
            </a:prstGeom>
            <a:noFill/>
            <a:ln w="9525">
              <a:solidFill>
                <a:schemeClr val="tx1"/>
              </a:solidFill>
              <a:round/>
              <a:headEnd/>
              <a:tailEnd type="triangle" w="med" len="med"/>
            </a:ln>
            <a:effectLst/>
          </p:spPr>
          <p:txBody>
            <a:bodyPr/>
            <a:lstStyle/>
            <a:p>
              <a:endParaRPr lang="en-US"/>
            </a:p>
          </p:txBody>
        </p:sp>
        <p:sp>
          <p:nvSpPr>
            <p:cNvPr id="33820" name="Line 28"/>
            <p:cNvSpPr>
              <a:spLocks noChangeShapeType="1"/>
            </p:cNvSpPr>
            <p:nvPr/>
          </p:nvSpPr>
          <p:spPr bwMode="auto">
            <a:xfrm flipH="1" flipV="1">
              <a:off x="1828800" y="4343400"/>
              <a:ext cx="2743200" cy="1219200"/>
            </a:xfrm>
            <a:prstGeom prst="line">
              <a:avLst/>
            </a:prstGeom>
            <a:noFill/>
            <a:ln w="9525">
              <a:solidFill>
                <a:schemeClr val="tx1"/>
              </a:solidFill>
              <a:round/>
              <a:headEnd/>
              <a:tailEnd type="triangle" w="med" len="med"/>
            </a:ln>
            <a:effectLst/>
          </p:spPr>
          <p:txBody>
            <a:bodyPr/>
            <a:lstStyle/>
            <a:p>
              <a:endParaRPr lang="en-US"/>
            </a:p>
          </p:txBody>
        </p:sp>
        <p:sp>
          <p:nvSpPr>
            <p:cNvPr id="33821" name="Line 29"/>
            <p:cNvSpPr>
              <a:spLocks noChangeShapeType="1"/>
            </p:cNvSpPr>
            <p:nvPr/>
          </p:nvSpPr>
          <p:spPr bwMode="auto">
            <a:xfrm flipH="1" flipV="1">
              <a:off x="3657600" y="4267200"/>
              <a:ext cx="914400" cy="1295400"/>
            </a:xfrm>
            <a:prstGeom prst="line">
              <a:avLst/>
            </a:prstGeom>
            <a:noFill/>
            <a:ln w="9525">
              <a:solidFill>
                <a:schemeClr val="tx1"/>
              </a:solidFill>
              <a:round/>
              <a:headEnd/>
              <a:tailEnd type="triangle" w="med" len="med"/>
            </a:ln>
            <a:effectLst/>
          </p:spPr>
          <p:txBody>
            <a:bodyPr/>
            <a:lstStyle/>
            <a:p>
              <a:endParaRPr lang="en-US"/>
            </a:p>
          </p:txBody>
        </p:sp>
        <p:sp>
          <p:nvSpPr>
            <p:cNvPr id="33822" name="Line 30"/>
            <p:cNvSpPr>
              <a:spLocks noChangeShapeType="1"/>
            </p:cNvSpPr>
            <p:nvPr/>
          </p:nvSpPr>
          <p:spPr bwMode="auto">
            <a:xfrm flipV="1">
              <a:off x="4572000" y="4267200"/>
              <a:ext cx="914400" cy="1295400"/>
            </a:xfrm>
            <a:prstGeom prst="line">
              <a:avLst/>
            </a:prstGeom>
            <a:noFill/>
            <a:ln w="9525">
              <a:solidFill>
                <a:schemeClr val="tx1"/>
              </a:solidFill>
              <a:round/>
              <a:headEnd/>
              <a:tailEnd type="triangle" w="med" len="med"/>
            </a:ln>
            <a:effectLst/>
          </p:spPr>
          <p:txBody>
            <a:bodyPr/>
            <a:lstStyle/>
            <a:p>
              <a:endParaRPr lang="en-US"/>
            </a:p>
          </p:txBody>
        </p:sp>
        <p:sp>
          <p:nvSpPr>
            <p:cNvPr id="33823" name="Line 31"/>
            <p:cNvSpPr>
              <a:spLocks noChangeShapeType="1"/>
            </p:cNvSpPr>
            <p:nvPr/>
          </p:nvSpPr>
          <p:spPr bwMode="auto">
            <a:xfrm flipV="1">
              <a:off x="4572000" y="4572000"/>
              <a:ext cx="3124200" cy="990600"/>
            </a:xfrm>
            <a:prstGeom prst="line">
              <a:avLst/>
            </a:prstGeom>
            <a:noFill/>
            <a:ln w="9525">
              <a:solidFill>
                <a:schemeClr val="tx1"/>
              </a:solidFill>
              <a:round/>
              <a:headEnd/>
              <a:tailEnd type="triangle" w="med" len="med"/>
            </a:ln>
            <a:effectLst/>
          </p:spPr>
          <p:txBody>
            <a:bodyPr/>
            <a:lstStyle/>
            <a:p>
              <a:endParaRPr lang="en-US"/>
            </a:p>
          </p:txBody>
        </p:sp>
      </p:grpSp>
      <p:sp>
        <p:nvSpPr>
          <p:cNvPr id="33824" name="Text Box 32"/>
          <p:cNvSpPr txBox="1">
            <a:spLocks noChangeArrowheads="1"/>
          </p:cNvSpPr>
          <p:nvPr/>
        </p:nvSpPr>
        <p:spPr bwMode="auto">
          <a:xfrm>
            <a:off x="0" y="6400800"/>
            <a:ext cx="3714750" cy="244475"/>
          </a:xfrm>
          <a:prstGeom prst="rect">
            <a:avLst/>
          </a:prstGeom>
          <a:noFill/>
          <a:ln w="9525">
            <a:noFill/>
            <a:miter lim="800000"/>
            <a:headEnd/>
            <a:tailEnd/>
          </a:ln>
          <a:effectLst/>
        </p:spPr>
        <p:txBody>
          <a:bodyPr wrap="none">
            <a:spAutoFit/>
          </a:bodyPr>
          <a:lstStyle/>
          <a:p>
            <a:r>
              <a:rPr lang="sr-Latn-CS" sz="1000" dirty="0"/>
              <a:t>Wiliam N. Rom. Environmental &amp; Occupational Medicine. 178:1998</a:t>
            </a:r>
            <a:endParaRPr lang="en-GB"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pPr>
              <a:defRPr/>
            </a:pPr>
            <a:r>
              <a:rPr lang="en-US" dirty="0" smtClean="0"/>
              <a:t>Biomarkers of Exposure </a:t>
            </a:r>
            <a:endParaRPr lang="sr-Latn-CS" dirty="0"/>
          </a:p>
        </p:txBody>
      </p:sp>
      <p:sp>
        <p:nvSpPr>
          <p:cNvPr id="19459" name="Content Placeholder 2"/>
          <p:cNvSpPr>
            <a:spLocks noGrp="1"/>
          </p:cNvSpPr>
          <p:nvPr>
            <p:ph idx="1"/>
          </p:nvPr>
        </p:nvSpPr>
        <p:spPr>
          <a:xfrm>
            <a:off x="457200" y="1928813"/>
            <a:ext cx="8229600" cy="4197350"/>
          </a:xfrm>
        </p:spPr>
        <p:txBody>
          <a:bodyPr/>
          <a:lstStyle/>
          <a:p>
            <a:r>
              <a:rPr lang="en-US" smtClean="0"/>
              <a:t>Measurements of toxin or its specific metabolite in biological sample.</a:t>
            </a:r>
          </a:p>
          <a:p>
            <a:r>
              <a:rPr lang="en-US" smtClean="0"/>
              <a:t>Examples:</a:t>
            </a:r>
          </a:p>
          <a:p>
            <a:pPr lvl="1"/>
            <a:r>
              <a:rPr lang="en-US" smtClean="0"/>
              <a:t>Blood lead level</a:t>
            </a:r>
          </a:p>
          <a:p>
            <a:pPr lvl="1"/>
            <a:r>
              <a:rPr lang="en-US" smtClean="0"/>
              <a:t>trans,trans-Muconic acid in urine (benzene metabolite)</a:t>
            </a:r>
          </a:p>
          <a:p>
            <a:pPr lvl="1"/>
            <a:r>
              <a:rPr lang="en-US" smtClean="0"/>
              <a:t>Ethanol in exhaled air</a:t>
            </a:r>
            <a:endParaRPr lang="sr-Latn-C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Content</a:t>
            </a:r>
            <a:endParaRPr lang="en-GB" dirty="0"/>
          </a:p>
        </p:txBody>
      </p:sp>
      <p:sp>
        <p:nvSpPr>
          <p:cNvPr id="3" name="Tijdelijke aanduiding voor inhoud 2"/>
          <p:cNvSpPr>
            <a:spLocks noGrp="1"/>
          </p:cNvSpPr>
          <p:nvPr>
            <p:ph idx="1"/>
          </p:nvPr>
        </p:nvSpPr>
        <p:spPr/>
        <p:txBody>
          <a:bodyPr/>
          <a:lstStyle/>
          <a:p>
            <a:r>
              <a:rPr lang="en-GB" sz="2800" b="1" dirty="0" smtClean="0"/>
              <a:t>Basics of occupational toxicology</a:t>
            </a:r>
            <a:endParaRPr lang="x-none" sz="2800" b="1" dirty="0" smtClean="0"/>
          </a:p>
          <a:p>
            <a:pPr lvl="1"/>
            <a:r>
              <a:rPr lang="en-GB" sz="2000" b="1" dirty="0" smtClean="0"/>
              <a:t>Information sources on hazardous substances</a:t>
            </a:r>
            <a:endParaRPr lang="x-none" sz="2000" b="1" dirty="0" smtClean="0"/>
          </a:p>
          <a:p>
            <a:pPr lvl="1"/>
            <a:r>
              <a:rPr lang="en-GB" sz="2000" b="1" dirty="0" smtClean="0"/>
              <a:t>Routes of exposure</a:t>
            </a:r>
            <a:endParaRPr lang="x-none" sz="2000" b="1" dirty="0" smtClean="0"/>
          </a:p>
          <a:p>
            <a:pPr lvl="1"/>
            <a:r>
              <a:rPr lang="en-US" sz="2000" b="1" dirty="0" smtClean="0"/>
              <a:t>Excretion</a:t>
            </a:r>
            <a:endParaRPr lang="x-none" sz="2000" b="1" dirty="0" smtClean="0"/>
          </a:p>
          <a:p>
            <a:pPr lvl="1"/>
            <a:r>
              <a:rPr lang="en-GB" sz="2000" b="1" dirty="0" smtClean="0"/>
              <a:t>Exposure assessment</a:t>
            </a:r>
          </a:p>
          <a:p>
            <a:r>
              <a:rPr lang="en-GB" sz="2800" b="1" dirty="0" smtClean="0"/>
              <a:t>Occupational toxicology</a:t>
            </a:r>
            <a:endParaRPr lang="x-none" sz="2800" b="1" dirty="0" smtClean="0"/>
          </a:p>
          <a:p>
            <a:pPr lvl="1"/>
            <a:r>
              <a:rPr lang="en-GB" sz="2000" b="1" dirty="0" smtClean="0"/>
              <a:t>Occupational toxicology of mineral dusts</a:t>
            </a:r>
            <a:endParaRPr lang="x-none" sz="2000" b="1" dirty="0" smtClean="0"/>
          </a:p>
          <a:p>
            <a:pPr lvl="1"/>
            <a:r>
              <a:rPr lang="en-GB" sz="2000" b="1" dirty="0" smtClean="0"/>
              <a:t>Occupational toxicology of metals</a:t>
            </a:r>
            <a:endParaRPr lang="x-none" sz="2000" b="1" dirty="0" smtClean="0"/>
          </a:p>
          <a:p>
            <a:pPr lvl="1"/>
            <a:r>
              <a:rPr lang="en-GB" sz="2000" b="1" dirty="0" smtClean="0"/>
              <a:t>Occupational toxicology of gases</a:t>
            </a:r>
            <a:endParaRPr lang="x-none" sz="2000" b="1" dirty="0" smtClean="0"/>
          </a:p>
          <a:p>
            <a:pPr lvl="1"/>
            <a:r>
              <a:rPr lang="en-GB" sz="2000" b="1" dirty="0" smtClean="0"/>
              <a:t>Occupational toxicology of organic solvents</a:t>
            </a:r>
          </a:p>
          <a:p>
            <a:r>
              <a:rPr lang="en-GB" sz="2800" b="1" dirty="0" smtClean="0"/>
              <a:t>Prevention of toxic effects of hazardous chemicals</a:t>
            </a:r>
            <a:endParaRPr lang="en-GB"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Biomarkers of Effect </a:t>
            </a:r>
            <a:endParaRPr lang="sr-Latn-CS" dirty="0"/>
          </a:p>
        </p:txBody>
      </p:sp>
      <p:sp>
        <p:nvSpPr>
          <p:cNvPr id="20483" name="Content Placeholder 2"/>
          <p:cNvSpPr>
            <a:spLocks noGrp="1"/>
          </p:cNvSpPr>
          <p:nvPr>
            <p:ph idx="1"/>
          </p:nvPr>
        </p:nvSpPr>
        <p:spPr>
          <a:xfrm>
            <a:off x="457200" y="1428750"/>
            <a:ext cx="8229600" cy="4697413"/>
          </a:xfrm>
        </p:spPr>
        <p:txBody>
          <a:bodyPr/>
          <a:lstStyle/>
          <a:p>
            <a:r>
              <a:rPr lang="en-US" smtClean="0"/>
              <a:t>Measurement of biological response leading to injury or disease caused by exposure.</a:t>
            </a:r>
          </a:p>
          <a:p>
            <a:r>
              <a:rPr lang="en-US" smtClean="0"/>
              <a:t>Examples:</a:t>
            </a:r>
          </a:p>
          <a:p>
            <a:pPr lvl="1"/>
            <a:r>
              <a:rPr lang="en-US" smtClean="0"/>
              <a:t>Acetyl-cholinesterase activity (in case of organophosphate pesticide exposure)</a:t>
            </a:r>
          </a:p>
          <a:p>
            <a:pPr lvl="1"/>
            <a:r>
              <a:rPr lang="en-US" smtClean="0"/>
              <a:t>Erythrocyte protoporphyrine level (in case of lead exposure)</a:t>
            </a:r>
          </a:p>
          <a:p>
            <a:pPr lvl="1"/>
            <a:r>
              <a:rPr lang="en-US" smtClean="0"/>
              <a:t>Urine </a:t>
            </a:r>
            <a:r>
              <a:rPr lang="en-US" smtClean="0">
                <a:latin typeface="Symbol" pitchFamily="18" charset="2"/>
              </a:rPr>
              <a:t>b</a:t>
            </a:r>
            <a:r>
              <a:rPr lang="en-US" baseline="-25000" smtClean="0"/>
              <a:t>2</a:t>
            </a:r>
            <a:r>
              <a:rPr lang="en-US" smtClean="0"/>
              <a:t> microglobuline level (in case of cadmium exposure)</a:t>
            </a:r>
          </a:p>
          <a:p>
            <a:endParaRPr lang="en-US" smtClean="0"/>
          </a:p>
          <a:p>
            <a:endParaRPr lang="sr-Latn-C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a:defRPr/>
            </a:pPr>
            <a:r>
              <a:rPr lang="en-US" dirty="0" smtClean="0"/>
              <a:t>Biomarkers of Susceptibility</a:t>
            </a:r>
            <a:endParaRPr lang="sr-Latn-CS" dirty="0"/>
          </a:p>
        </p:txBody>
      </p:sp>
      <p:sp>
        <p:nvSpPr>
          <p:cNvPr id="21507" name="Content Placeholder 2"/>
          <p:cNvSpPr>
            <a:spLocks noGrp="1"/>
          </p:cNvSpPr>
          <p:nvPr>
            <p:ph idx="1"/>
          </p:nvPr>
        </p:nvSpPr>
        <p:spPr>
          <a:xfrm>
            <a:off x="457200" y="1857375"/>
            <a:ext cx="8229600" cy="4268788"/>
          </a:xfrm>
        </p:spPr>
        <p:txBody>
          <a:bodyPr/>
          <a:lstStyle/>
          <a:p>
            <a:r>
              <a:rPr lang="en-US" smtClean="0"/>
              <a:t>Indicators signaling unusually high sensitivity to certain exposure.</a:t>
            </a:r>
          </a:p>
          <a:p>
            <a:r>
              <a:rPr lang="en-US" smtClean="0"/>
              <a:t>Exaples:</a:t>
            </a:r>
          </a:p>
          <a:p>
            <a:pPr lvl="1"/>
            <a:r>
              <a:rPr lang="en-US" smtClean="0"/>
              <a:t>Activity of enzymes involved in xenobiotic biotransformation (GST, NAT)</a:t>
            </a:r>
          </a:p>
          <a:p>
            <a:pPr lvl="1"/>
            <a:r>
              <a:rPr lang="en-US" smtClean="0"/>
              <a:t>Activity of cell DNA repair mechanisms</a:t>
            </a:r>
            <a:endParaRPr lang="sr-Latn-C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792162"/>
          </a:xfrm>
        </p:spPr>
        <p:txBody>
          <a:bodyPr>
            <a:normAutofit fontScale="90000"/>
          </a:bodyPr>
          <a:lstStyle/>
          <a:p>
            <a:pPr>
              <a:defRPr/>
            </a:pPr>
            <a:r>
              <a:rPr lang="en-US" dirty="0" err="1" smtClean="0"/>
              <a:t>Ambiental</a:t>
            </a:r>
            <a:r>
              <a:rPr lang="en-US" dirty="0" smtClean="0"/>
              <a:t> vs. Biological Monitoring</a:t>
            </a:r>
            <a:endParaRPr lang="sr-Latn-CS" dirty="0"/>
          </a:p>
        </p:txBody>
      </p:sp>
      <p:graphicFrame>
        <p:nvGraphicFramePr>
          <p:cNvPr id="24626" name="Group 50"/>
          <p:cNvGraphicFramePr>
            <a:graphicFrameLocks noGrp="1"/>
          </p:cNvGraphicFramePr>
          <p:nvPr>
            <p:ph idx="1"/>
          </p:nvPr>
        </p:nvGraphicFramePr>
        <p:xfrm>
          <a:off x="428625" y="1785938"/>
          <a:ext cx="8229600" cy="4520565"/>
        </p:xfrm>
        <a:graphic>
          <a:graphicData uri="http://schemas.openxmlformats.org/drawingml/2006/table">
            <a:tbl>
              <a:tblPr/>
              <a:tblGrid>
                <a:gridCol w="4900613"/>
                <a:gridCol w="1643062"/>
                <a:gridCol w="16859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1" i="0" u="none" strike="noStrike" cap="none" normalizeH="0" baseline="0" smtClean="0">
                          <a:ln>
                            <a:noFill/>
                          </a:ln>
                          <a:solidFill>
                            <a:srgbClr val="FFFFFF"/>
                          </a:solidFill>
                          <a:effectLst/>
                          <a:latin typeface="Arial" charset="0"/>
                        </a:rPr>
                        <a:t>Ambinetal monitoring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1" i="0" u="none" strike="noStrike" cap="none" normalizeH="0" baseline="0" smtClean="0">
                          <a:ln>
                            <a:noFill/>
                          </a:ln>
                          <a:solidFill>
                            <a:srgbClr val="FFFFFF"/>
                          </a:solidFill>
                          <a:effectLst/>
                          <a:latin typeface="Arial" charset="0"/>
                        </a:rPr>
                        <a:t>Biological monitoring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Includes all sources of exposure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Excludes exposure-modifying external factors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Accounts for individual differences in uptake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Influence of individual differences in the xenobiotic </a:t>
                      </a:r>
                      <a:r>
                        <a:rPr kumimoji="0" lang="en-GB" sz="1800" b="0" i="0" u="none" strike="noStrike" cap="none" normalizeH="0" baseline="0" smtClean="0">
                          <a:ln>
                            <a:noFill/>
                          </a:ln>
                          <a:solidFill>
                            <a:srgbClr val="152A83"/>
                          </a:solidFill>
                          <a:effectLst/>
                          <a:latin typeface="Arial" charset="0"/>
                        </a:rPr>
                        <a:t>biotransformation</a:t>
                      </a:r>
                      <a:endParaRPr kumimoji="0" lang="en-US" sz="1800" b="0" i="0" u="none" strike="noStrike" cap="none" normalizeH="0" baseline="0" smtClean="0">
                        <a:ln>
                          <a:noFill/>
                        </a:ln>
                        <a:solidFill>
                          <a:srgbClr val="152A83"/>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In case of multiple agents exposure could provide summary measure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Availability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Specificity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F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Sensitivity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52A8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ECD"/>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792163"/>
          </a:xfrm>
        </p:spPr>
        <p:txBody>
          <a:bodyPr>
            <a:normAutofit fontScale="90000"/>
          </a:bodyPr>
          <a:lstStyle/>
          <a:p>
            <a:pPr>
              <a:defRPr/>
            </a:pPr>
            <a:r>
              <a:rPr lang="en-US" dirty="0" err="1" smtClean="0"/>
              <a:t>Ambiental</a:t>
            </a:r>
            <a:r>
              <a:rPr lang="en-US" dirty="0" smtClean="0"/>
              <a:t> vs. Biological Monitoring</a:t>
            </a:r>
            <a:endParaRPr lang="sr-Latn-CS" dirty="0"/>
          </a:p>
        </p:txBody>
      </p:sp>
      <p:graphicFrame>
        <p:nvGraphicFramePr>
          <p:cNvPr id="5" name="Content Placeholder 4"/>
          <p:cNvGraphicFramePr>
            <a:graphicFrameLocks noGrp="1"/>
          </p:cNvGraphicFramePr>
          <p:nvPr>
            <p:ph idx="1"/>
          </p:nvPr>
        </p:nvGraphicFramePr>
        <p:xfrm>
          <a:off x="467544" y="2204864"/>
          <a:ext cx="8229600" cy="3134360"/>
        </p:xfrm>
        <a:graphic>
          <a:graphicData uri="http://schemas.openxmlformats.org/drawingml/2006/table">
            <a:tbl>
              <a:tblPr firstRow="1" bandRow="1">
                <a:tableStyleId>{5C22544A-7EE6-4342-B048-85BDC9FD1C3A}</a:tableStyleId>
              </a:tblPr>
              <a:tblGrid>
                <a:gridCol w="4900618"/>
                <a:gridCol w="1643074"/>
                <a:gridCol w="1685908"/>
              </a:tblGrid>
              <a:tr h="370840">
                <a:tc>
                  <a:txBody>
                    <a:bodyPr/>
                    <a:lstStyle/>
                    <a:p>
                      <a:endParaRPr lang="sr-Latn-CS" dirty="0"/>
                    </a:p>
                  </a:txBody>
                  <a:tcPr/>
                </a:tc>
                <a:tc>
                  <a:txBody>
                    <a:bodyPr/>
                    <a:lstStyle/>
                    <a:p>
                      <a:r>
                        <a:rPr lang="sr-Latn-CS" dirty="0" err="1" smtClean="0"/>
                        <a:t>Ambinetal</a:t>
                      </a:r>
                      <a:r>
                        <a:rPr lang="sr-Latn-CS" dirty="0" smtClean="0"/>
                        <a:t> monitoring</a:t>
                      </a:r>
                      <a:endParaRPr lang="sr-Latn-CS" dirty="0"/>
                    </a:p>
                  </a:txBody>
                  <a:tcPr/>
                </a:tc>
                <a:tc>
                  <a:txBody>
                    <a:bodyPr/>
                    <a:lstStyle/>
                    <a:p>
                      <a:r>
                        <a:rPr lang="sr-Latn-CS" dirty="0" err="1" smtClean="0"/>
                        <a:t>Biological</a:t>
                      </a:r>
                      <a:r>
                        <a:rPr lang="sr-Latn-CS" dirty="0" smtClean="0"/>
                        <a:t> monitoring</a:t>
                      </a:r>
                      <a:endParaRPr lang="sr-Latn-CS" dirty="0"/>
                    </a:p>
                  </a:txBody>
                  <a:tcPr/>
                </a:tc>
              </a:tr>
              <a:tr h="370840">
                <a:tc>
                  <a:txBody>
                    <a:bodyPr/>
                    <a:lstStyle/>
                    <a:p>
                      <a:r>
                        <a:rPr lang="en-US" noProof="0" dirty="0" smtClean="0"/>
                        <a:t>Integration of past exposure</a:t>
                      </a:r>
                      <a:endParaRPr lang="en-US" noProof="0" dirty="0"/>
                    </a:p>
                  </a:txBody>
                  <a:tcPr/>
                </a:tc>
                <a:tc>
                  <a:txBody>
                    <a:bodyPr/>
                    <a:lstStyle/>
                    <a:p>
                      <a:pPr algn="ctr"/>
                      <a:r>
                        <a:rPr lang="en-US" sz="1800" noProof="0" dirty="0" smtClean="0"/>
                        <a:t>-</a:t>
                      </a:r>
                      <a:endParaRPr lang="en-US" sz="1800" noProof="0" dirty="0"/>
                    </a:p>
                  </a:txBody>
                  <a:tcPr/>
                </a:tc>
                <a:tc>
                  <a:txBody>
                    <a:bodyPr/>
                    <a:lstStyle/>
                    <a:p>
                      <a:pPr algn="ctr"/>
                      <a:r>
                        <a:rPr lang="en-US" sz="1800" noProof="0" dirty="0" smtClean="0"/>
                        <a:t>+</a:t>
                      </a:r>
                      <a:endParaRPr lang="en-US" sz="1800" noProof="0" dirty="0"/>
                    </a:p>
                  </a:txBody>
                  <a:tcPr/>
                </a:tc>
              </a:tr>
              <a:tr h="370840">
                <a:tc>
                  <a:txBody>
                    <a:bodyPr/>
                    <a:lstStyle/>
                    <a:p>
                      <a:r>
                        <a:rPr lang="sr-Latn-CS" noProof="0" dirty="0" err="1" smtClean="0"/>
                        <a:t>Peak</a:t>
                      </a:r>
                      <a:r>
                        <a:rPr lang="sr-Latn-CS" noProof="0" dirty="0" smtClean="0"/>
                        <a:t> </a:t>
                      </a:r>
                      <a:r>
                        <a:rPr lang="sr-Latn-CS" noProof="0" dirty="0" err="1" smtClean="0"/>
                        <a:t>values</a:t>
                      </a:r>
                      <a:endParaRPr lang="en-US" noProof="0" dirty="0"/>
                    </a:p>
                  </a:txBody>
                  <a:tcPr/>
                </a:tc>
                <a:tc>
                  <a:txBody>
                    <a:bodyPr/>
                    <a:lstStyle/>
                    <a:p>
                      <a:pPr algn="ctr"/>
                      <a:r>
                        <a:rPr lang="sr-Latn-CS" sz="1800" noProof="0" dirty="0" smtClean="0"/>
                        <a:t>+</a:t>
                      </a:r>
                      <a:endParaRPr lang="en-US" sz="1800" noProof="0" dirty="0"/>
                    </a:p>
                  </a:txBody>
                  <a:tcPr/>
                </a:tc>
                <a:tc>
                  <a:txBody>
                    <a:bodyPr/>
                    <a:lstStyle/>
                    <a:p>
                      <a:pPr algn="ctr"/>
                      <a:r>
                        <a:rPr lang="sr-Latn-CS" sz="1800" noProof="0" dirty="0" smtClean="0"/>
                        <a:t>-</a:t>
                      </a:r>
                      <a:endParaRPr lang="en-US" sz="1800" noProof="0" dirty="0"/>
                    </a:p>
                  </a:txBody>
                  <a:tcPr/>
                </a:tc>
              </a:tr>
              <a:tr h="370840">
                <a:tc>
                  <a:txBody>
                    <a:bodyPr/>
                    <a:lstStyle/>
                    <a:p>
                      <a:r>
                        <a:rPr lang="en-US" noProof="0" dirty="0" smtClean="0"/>
                        <a:t>Active</a:t>
                      </a:r>
                      <a:r>
                        <a:rPr lang="en-US" baseline="0" noProof="0" dirty="0" smtClean="0"/>
                        <a:t> participation and collaboration of sampled worker</a:t>
                      </a:r>
                      <a:endParaRPr lang="en-US" noProof="0" dirty="0"/>
                    </a:p>
                  </a:txBody>
                  <a:tcPr/>
                </a:tc>
                <a:tc>
                  <a:txBody>
                    <a:bodyPr/>
                    <a:lstStyle/>
                    <a:p>
                      <a:pPr algn="ctr"/>
                      <a:r>
                        <a:rPr lang="en-US" sz="1800" noProof="0" dirty="0" smtClean="0"/>
                        <a:t>+</a:t>
                      </a:r>
                      <a:endParaRPr lang="en-US" sz="1800" noProof="0" dirty="0"/>
                    </a:p>
                  </a:txBody>
                  <a:tcPr/>
                </a:tc>
                <a:tc>
                  <a:txBody>
                    <a:bodyPr/>
                    <a:lstStyle/>
                    <a:p>
                      <a:pPr algn="ctr"/>
                      <a:r>
                        <a:rPr lang="en-US" sz="1800" noProof="0" dirty="0" smtClean="0"/>
                        <a:t>-</a:t>
                      </a:r>
                      <a:endParaRPr lang="en-US" sz="18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Manipulating samples</a:t>
                      </a:r>
                    </a:p>
                  </a:txBody>
                  <a:tcPr/>
                </a:tc>
                <a:tc>
                  <a:txBody>
                    <a:bodyPr/>
                    <a:lstStyle/>
                    <a:p>
                      <a:pPr algn="ctr"/>
                      <a:r>
                        <a:rPr lang="en-US" sz="1800" noProof="0" smtClean="0"/>
                        <a:t>+/-</a:t>
                      </a:r>
                      <a:endParaRPr lang="en-US" sz="1800" noProof="0"/>
                    </a:p>
                  </a:txBody>
                  <a:tcPr/>
                </a:tc>
                <a:tc>
                  <a:txBody>
                    <a:bodyPr/>
                    <a:lstStyle/>
                    <a:p>
                      <a:pPr algn="ctr"/>
                      <a:r>
                        <a:rPr lang="en-US" sz="1800" noProof="0" dirty="0" smtClean="0"/>
                        <a:t>+/-</a:t>
                      </a:r>
                      <a:endParaRPr lang="en-US" sz="18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smtClean="0"/>
                        <a:t>Invasive</a:t>
                      </a:r>
                    </a:p>
                  </a:txBody>
                  <a:tcPr/>
                </a:tc>
                <a:tc>
                  <a:txBody>
                    <a:bodyPr/>
                    <a:lstStyle/>
                    <a:p>
                      <a:pPr algn="ctr"/>
                      <a:r>
                        <a:rPr lang="en-US" sz="1800" noProof="0" smtClean="0"/>
                        <a:t>+</a:t>
                      </a:r>
                      <a:endParaRPr lang="en-US" sz="1800" noProof="0"/>
                    </a:p>
                  </a:txBody>
                  <a:tcPr/>
                </a:tc>
                <a:tc>
                  <a:txBody>
                    <a:bodyPr/>
                    <a:lstStyle/>
                    <a:p>
                      <a:pPr algn="ctr"/>
                      <a:r>
                        <a:rPr lang="en-US" sz="1800" noProof="0" dirty="0" smtClean="0"/>
                        <a:t>-/+</a:t>
                      </a:r>
                      <a:endParaRPr lang="en-US" sz="1800" noProof="0" dirty="0"/>
                    </a:p>
                  </a:txBody>
                  <a:tcPr/>
                </a:tc>
              </a:tr>
              <a:tr h="370840">
                <a:tc>
                  <a:txBody>
                    <a:bodyPr/>
                    <a:lstStyle/>
                    <a:p>
                      <a:r>
                        <a:rPr lang="sr-Latn-CS" noProof="0" dirty="0" err="1" smtClean="0"/>
                        <a:t>Immediate</a:t>
                      </a:r>
                      <a:r>
                        <a:rPr lang="sr-Latn-CS" noProof="0" dirty="0" smtClean="0"/>
                        <a:t> </a:t>
                      </a:r>
                      <a:r>
                        <a:rPr lang="sr-Latn-CS" noProof="0" dirty="0" err="1" smtClean="0"/>
                        <a:t>results</a:t>
                      </a:r>
                      <a:endParaRPr lang="en-US" noProof="0" dirty="0"/>
                    </a:p>
                  </a:txBody>
                  <a:tcPr/>
                </a:tc>
                <a:tc>
                  <a:txBody>
                    <a:bodyPr/>
                    <a:lstStyle/>
                    <a:p>
                      <a:pPr algn="ctr"/>
                      <a:r>
                        <a:rPr lang="sr-Latn-CS" sz="1800" noProof="0" dirty="0" smtClean="0"/>
                        <a:t>+</a:t>
                      </a:r>
                      <a:endParaRPr lang="en-US" sz="1800" noProof="0" dirty="0"/>
                    </a:p>
                  </a:txBody>
                  <a:tcPr/>
                </a:tc>
                <a:tc>
                  <a:txBody>
                    <a:bodyPr/>
                    <a:lstStyle/>
                    <a:p>
                      <a:pPr algn="ctr"/>
                      <a:r>
                        <a:rPr lang="sr-Latn-CS" sz="1800" noProof="0" dirty="0" smtClean="0"/>
                        <a:t>-</a:t>
                      </a:r>
                      <a:endParaRPr lang="en-US" sz="1800" noProof="0" dirty="0"/>
                    </a:p>
                  </a:txBody>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Autofit/>
          </a:bodyPr>
          <a:lstStyle/>
          <a:p>
            <a:r>
              <a:rPr lang="en-GB" dirty="0" smtClean="0"/>
              <a:t>Occupational toxicology of mineral dusts</a:t>
            </a:r>
            <a:r>
              <a:rPr lang="x-none" dirty="0" smtClean="0"/>
              <a:t>-Asbestos</a:t>
            </a:r>
            <a:endParaRPr lang="en-US" dirty="0"/>
          </a:p>
        </p:txBody>
      </p:sp>
      <p:sp>
        <p:nvSpPr>
          <p:cNvPr id="3" name="Content Placeholder 2"/>
          <p:cNvSpPr>
            <a:spLocks noGrp="1"/>
          </p:cNvSpPr>
          <p:nvPr>
            <p:ph idx="1"/>
          </p:nvPr>
        </p:nvSpPr>
        <p:spPr>
          <a:xfrm>
            <a:off x="467544" y="2060848"/>
            <a:ext cx="8229600" cy="4525963"/>
          </a:xfrm>
        </p:spPr>
        <p:txBody>
          <a:bodyPr>
            <a:normAutofit lnSpcReduction="10000"/>
          </a:bodyPr>
          <a:lstStyle/>
          <a:p>
            <a:r>
              <a:rPr lang="en-GB" dirty="0" smtClean="0"/>
              <a:t>Asbestos is the term for a group of naturally occurring hydrated silicate minerals. The term asbestos is applied to six such minerals that can be grouped into two main categories:</a:t>
            </a:r>
            <a:endParaRPr lang="en-US" dirty="0" smtClean="0"/>
          </a:p>
          <a:p>
            <a:pPr lvl="1"/>
            <a:r>
              <a:rPr lang="en-GB" b="1" dirty="0" smtClean="0"/>
              <a:t>Serpentine group</a:t>
            </a:r>
            <a:endParaRPr lang="en-US" dirty="0" smtClean="0"/>
          </a:p>
          <a:p>
            <a:pPr lvl="2"/>
            <a:r>
              <a:rPr lang="en-GB" dirty="0" smtClean="0"/>
              <a:t>Chrysotile (white asbestos)</a:t>
            </a:r>
            <a:endParaRPr lang="en-US" dirty="0" smtClean="0"/>
          </a:p>
          <a:p>
            <a:pPr lvl="1"/>
            <a:r>
              <a:rPr lang="en-GB" b="1" dirty="0" smtClean="0"/>
              <a:t>Amphibole group</a:t>
            </a:r>
            <a:endParaRPr lang="en-US" dirty="0" smtClean="0"/>
          </a:p>
          <a:p>
            <a:pPr lvl="2"/>
            <a:r>
              <a:rPr lang="en-GB" dirty="0" err="1" smtClean="0"/>
              <a:t>Amosite</a:t>
            </a:r>
            <a:r>
              <a:rPr lang="en-GB" dirty="0" smtClean="0"/>
              <a:t> (brown asbestos)</a:t>
            </a:r>
            <a:endParaRPr lang="en-US" dirty="0" smtClean="0"/>
          </a:p>
          <a:p>
            <a:pPr lvl="2"/>
            <a:r>
              <a:rPr lang="en-GB" dirty="0" err="1" smtClean="0"/>
              <a:t>Crocidolite</a:t>
            </a:r>
            <a:r>
              <a:rPr lang="en-GB" dirty="0" smtClean="0"/>
              <a:t> (blue asbestos)</a:t>
            </a:r>
            <a:endParaRPr lang="en-US" dirty="0" smtClean="0"/>
          </a:p>
          <a:p>
            <a:pPr lvl="2"/>
            <a:r>
              <a:rPr lang="en-GB" dirty="0" err="1" smtClean="0"/>
              <a:t>Anthophyllite</a:t>
            </a:r>
            <a:r>
              <a:rPr lang="en-GB" dirty="0" smtClean="0"/>
              <a:t>, </a:t>
            </a:r>
            <a:r>
              <a:rPr lang="en-GB" dirty="0" err="1" smtClean="0"/>
              <a:t>Tremolite</a:t>
            </a:r>
            <a:r>
              <a:rPr lang="en-GB" dirty="0" smtClean="0"/>
              <a:t> and </a:t>
            </a:r>
            <a:r>
              <a:rPr lang="en-GB" dirty="0" err="1" smtClean="0"/>
              <a:t>Actinolite</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x-none" dirty="0" smtClean="0"/>
              <a:t>Occupational Exposure to Asbestos</a:t>
            </a:r>
            <a:endParaRPr lang="en-US" dirty="0"/>
          </a:p>
        </p:txBody>
      </p:sp>
      <p:sp>
        <p:nvSpPr>
          <p:cNvPr id="3" name="Content Placeholder 2"/>
          <p:cNvSpPr>
            <a:spLocks noGrp="1"/>
          </p:cNvSpPr>
          <p:nvPr>
            <p:ph idx="1"/>
          </p:nvPr>
        </p:nvSpPr>
        <p:spPr>
          <a:xfrm>
            <a:off x="467544" y="1772816"/>
            <a:ext cx="8229600" cy="4525963"/>
          </a:xfrm>
        </p:spPr>
        <p:txBody>
          <a:bodyPr>
            <a:normAutofit/>
          </a:bodyPr>
          <a:lstStyle/>
          <a:p>
            <a:r>
              <a:rPr lang="x-none" dirty="0" smtClean="0"/>
              <a:t>Processes which includes demolishing and/or repair of:</a:t>
            </a:r>
          </a:p>
          <a:p>
            <a:pPr lvl="1"/>
            <a:r>
              <a:rPr lang="en-GB" dirty="0" smtClean="0"/>
              <a:t>Pipe and boiler lagging</a:t>
            </a:r>
            <a:endParaRPr lang="en-US" dirty="0" smtClean="0"/>
          </a:p>
          <a:p>
            <a:pPr lvl="1"/>
            <a:r>
              <a:rPr lang="x-none" dirty="0" smtClean="0"/>
              <a:t>T</a:t>
            </a:r>
            <a:r>
              <a:rPr lang="en-GB" dirty="0" err="1" smtClean="0"/>
              <a:t>hermal</a:t>
            </a:r>
            <a:r>
              <a:rPr lang="en-GB" dirty="0" smtClean="0"/>
              <a:t> and acoustic insulation</a:t>
            </a:r>
            <a:endParaRPr lang="en-US" dirty="0" smtClean="0"/>
          </a:p>
          <a:p>
            <a:pPr lvl="1"/>
            <a:r>
              <a:rPr lang="en-GB" dirty="0" smtClean="0"/>
              <a:t>Insulation boards </a:t>
            </a:r>
            <a:r>
              <a:rPr lang="x-none" dirty="0" smtClean="0"/>
              <a:t>for </a:t>
            </a:r>
            <a:r>
              <a:rPr lang="en-GB" dirty="0" smtClean="0"/>
              <a:t>fire protection</a:t>
            </a:r>
            <a:r>
              <a:rPr lang="x-none" dirty="0" smtClean="0"/>
              <a:t>,</a:t>
            </a:r>
            <a:r>
              <a:rPr lang="en-GB" dirty="0" smtClean="0"/>
              <a:t> wall</a:t>
            </a:r>
            <a:r>
              <a:rPr lang="x-none" dirty="0" smtClean="0"/>
              <a:t> and</a:t>
            </a:r>
            <a:r>
              <a:rPr lang="en-GB" dirty="0" smtClean="0"/>
              <a:t> ceiling panels</a:t>
            </a:r>
            <a:endParaRPr lang="en-US" dirty="0" smtClean="0"/>
          </a:p>
          <a:p>
            <a:pPr lvl="1"/>
            <a:r>
              <a:rPr lang="en-GB" dirty="0" smtClean="0"/>
              <a:t>Asbestos cement </a:t>
            </a:r>
            <a:r>
              <a:rPr lang="x-none" dirty="0" smtClean="0"/>
              <a:t>products: </a:t>
            </a:r>
            <a:r>
              <a:rPr lang="en-GB" dirty="0" smtClean="0"/>
              <a:t>corrugated or flat sheeting, rainwater pipes, gutters, tiles, cladding, flues etc.</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bestos_fibre.jpg"/>
          <p:cNvPicPr>
            <a:picLocks noGrp="1" noChangeAspect="1"/>
          </p:cNvPicPr>
          <p:nvPr>
            <p:ph idx="1"/>
          </p:nvPr>
        </p:nvPicPr>
        <p:blipFill>
          <a:blip r:embed="rId2" cstate="print"/>
          <a:stretch>
            <a:fillRect/>
          </a:stretch>
        </p:blipFill>
        <p:spPr>
          <a:xfrm>
            <a:off x="0" y="548680"/>
            <a:ext cx="4499992" cy="3007940"/>
          </a:xfrm>
        </p:spPr>
      </p:pic>
      <p:pic>
        <p:nvPicPr>
          <p:cNvPr id="5" name="Picture 4" descr="asbestos1.jpg"/>
          <p:cNvPicPr>
            <a:picLocks noChangeAspect="1"/>
          </p:cNvPicPr>
          <p:nvPr/>
        </p:nvPicPr>
        <p:blipFill>
          <a:blip r:embed="rId3" cstate="print"/>
          <a:stretch>
            <a:fillRect/>
          </a:stretch>
        </p:blipFill>
        <p:spPr>
          <a:xfrm>
            <a:off x="4283968" y="2924944"/>
            <a:ext cx="4860032" cy="3933056"/>
          </a:xfrm>
          <a:prstGeom prst="rect">
            <a:avLst/>
          </a:prstGeom>
        </p:spPr>
      </p:pic>
      <p:pic>
        <p:nvPicPr>
          <p:cNvPr id="7" name="Picture 6" descr="blue-asbestos.jpg"/>
          <p:cNvPicPr>
            <a:picLocks noChangeAspect="1"/>
          </p:cNvPicPr>
          <p:nvPr/>
        </p:nvPicPr>
        <p:blipFill>
          <a:blip r:embed="rId4" cstate="print"/>
          <a:stretch>
            <a:fillRect/>
          </a:stretch>
        </p:blipFill>
        <p:spPr>
          <a:xfrm>
            <a:off x="4427984" y="-1"/>
            <a:ext cx="4716016" cy="3144011"/>
          </a:xfrm>
          <a:prstGeom prst="rect">
            <a:avLst/>
          </a:prstGeom>
        </p:spPr>
      </p:pic>
      <p:pic>
        <p:nvPicPr>
          <p:cNvPr id="8" name="Picture 7" descr="Ceiling-Tiles-Contain-Asbestos.jpg"/>
          <p:cNvPicPr>
            <a:picLocks noChangeAspect="1"/>
          </p:cNvPicPr>
          <p:nvPr/>
        </p:nvPicPr>
        <p:blipFill>
          <a:blip r:embed="rId5" cstate="print"/>
          <a:stretch>
            <a:fillRect/>
          </a:stretch>
        </p:blipFill>
        <p:spPr>
          <a:xfrm>
            <a:off x="0" y="3645024"/>
            <a:ext cx="4283968" cy="3212976"/>
          </a:xfrm>
          <a:prstGeom prst="rect">
            <a:avLst/>
          </a:prstGeom>
        </p:spPr>
      </p:pic>
      <p:pic>
        <p:nvPicPr>
          <p:cNvPr id="6" name="Picture 5" descr="asbestos-roofing.jpg"/>
          <p:cNvPicPr>
            <a:picLocks noChangeAspect="1"/>
          </p:cNvPicPr>
          <p:nvPr/>
        </p:nvPicPr>
        <p:blipFill>
          <a:blip r:embed="rId6" cstate="print"/>
          <a:stretch>
            <a:fillRect/>
          </a:stretch>
        </p:blipFill>
        <p:spPr>
          <a:xfrm>
            <a:off x="2051720" y="3284984"/>
            <a:ext cx="2799185" cy="165618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x-none" dirty="0" smtClean="0"/>
              <a:t>Asbestos Health Effects</a:t>
            </a:r>
            <a:endParaRPr lang="en-US" dirty="0"/>
          </a:p>
        </p:txBody>
      </p:sp>
      <p:sp>
        <p:nvSpPr>
          <p:cNvPr id="3" name="Content Placeholder 2"/>
          <p:cNvSpPr>
            <a:spLocks noGrp="1"/>
          </p:cNvSpPr>
          <p:nvPr>
            <p:ph idx="1"/>
          </p:nvPr>
        </p:nvSpPr>
        <p:spPr>
          <a:xfrm>
            <a:off x="457200" y="2060848"/>
            <a:ext cx="8229600" cy="4065315"/>
          </a:xfrm>
        </p:spPr>
        <p:txBody>
          <a:bodyPr>
            <a:normAutofit fontScale="92500" lnSpcReduction="10000"/>
          </a:bodyPr>
          <a:lstStyle/>
          <a:p>
            <a:r>
              <a:rPr lang="x-none" dirty="0" smtClean="0"/>
              <a:t>A</a:t>
            </a:r>
            <a:r>
              <a:rPr lang="en-GB" dirty="0" err="1" smtClean="0"/>
              <a:t>sbestosis</a:t>
            </a:r>
            <a:r>
              <a:rPr lang="x-none" dirty="0" smtClean="0"/>
              <a:t>-</a:t>
            </a:r>
            <a:r>
              <a:rPr lang="en-GB" dirty="0" smtClean="0"/>
              <a:t>fibrotic pneumoconiosis that causes a progressive loss of elasticity and lung function</a:t>
            </a:r>
            <a:r>
              <a:rPr lang="x-none" dirty="0" smtClean="0"/>
              <a:t>,</a:t>
            </a:r>
            <a:r>
              <a:rPr lang="en-GB" dirty="0" smtClean="0"/>
              <a:t> normally over many years</a:t>
            </a:r>
            <a:r>
              <a:rPr lang="x-none" dirty="0" smtClean="0"/>
              <a:t> of </a:t>
            </a:r>
            <a:r>
              <a:rPr lang="en-GB" dirty="0" smtClean="0"/>
              <a:t>asbestos</a:t>
            </a:r>
            <a:r>
              <a:rPr lang="x-none" dirty="0" smtClean="0"/>
              <a:t> exposure</a:t>
            </a:r>
            <a:r>
              <a:rPr lang="en-GB" dirty="0" smtClean="0"/>
              <a:t>. </a:t>
            </a:r>
            <a:endParaRPr lang="x-none" dirty="0" smtClean="0"/>
          </a:p>
          <a:p>
            <a:r>
              <a:rPr lang="x-none" dirty="0" smtClean="0"/>
              <a:t>M</a:t>
            </a:r>
            <a:r>
              <a:rPr lang="en-GB" dirty="0" err="1" smtClean="0"/>
              <a:t>esothelioma</a:t>
            </a:r>
            <a:r>
              <a:rPr lang="x-none" dirty="0" smtClean="0"/>
              <a:t>-</a:t>
            </a:r>
            <a:r>
              <a:rPr lang="en-GB" dirty="0" smtClean="0"/>
              <a:t>malignant growth in the pleura or more rarely the peritoneum</a:t>
            </a:r>
            <a:r>
              <a:rPr lang="x-none" dirty="0" smtClean="0"/>
              <a:t> (it</a:t>
            </a:r>
            <a:r>
              <a:rPr lang="en-GB" dirty="0" smtClean="0"/>
              <a:t> may develop any time from 15 to 50 years after the first exposure to asbestos</a:t>
            </a:r>
            <a:r>
              <a:rPr lang="x-none" dirty="0" smtClean="0"/>
              <a:t>)</a:t>
            </a:r>
            <a:r>
              <a:rPr lang="en-GB" dirty="0" smtClean="0"/>
              <a:t>.</a:t>
            </a:r>
            <a:endParaRPr lang="x-none" dirty="0" smtClean="0"/>
          </a:p>
          <a:p>
            <a:r>
              <a:rPr lang="x-none" dirty="0" smtClean="0"/>
              <a:t>L</a:t>
            </a:r>
            <a:r>
              <a:rPr lang="en-GB" dirty="0" err="1" smtClean="0"/>
              <a:t>ung</a:t>
            </a:r>
            <a:r>
              <a:rPr lang="en-GB" dirty="0" smtClean="0"/>
              <a:t> cancer</a:t>
            </a:r>
            <a:r>
              <a:rPr lang="x-none" dirty="0" smtClean="0"/>
              <a:t>-increased risk in smokers exposed to asbestos.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bestosis-xray.jpg"/>
          <p:cNvPicPr>
            <a:picLocks noGrp="1" noChangeAspect="1"/>
          </p:cNvPicPr>
          <p:nvPr>
            <p:ph idx="1"/>
          </p:nvPr>
        </p:nvPicPr>
        <p:blipFill>
          <a:blip r:embed="rId2" cstate="print"/>
          <a:stretch>
            <a:fillRect/>
          </a:stretch>
        </p:blipFill>
        <p:spPr>
          <a:xfrm>
            <a:off x="0" y="836712"/>
            <a:ext cx="4779986" cy="4608512"/>
          </a:xfrm>
        </p:spPr>
      </p:pic>
      <p:pic>
        <p:nvPicPr>
          <p:cNvPr id="5" name="Picture 4" descr="120_150_Lung_Mesothelioma.jpg"/>
          <p:cNvPicPr>
            <a:picLocks noChangeAspect="1"/>
          </p:cNvPicPr>
          <p:nvPr/>
        </p:nvPicPr>
        <p:blipFill>
          <a:blip r:embed="rId3" cstate="print"/>
          <a:stretch>
            <a:fillRect/>
          </a:stretch>
        </p:blipFill>
        <p:spPr>
          <a:xfrm>
            <a:off x="4499992" y="836712"/>
            <a:ext cx="4788024" cy="359101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r>
              <a:rPr lang="en-GB" dirty="0" smtClean="0"/>
              <a:t>Occupational toxicology of metals</a:t>
            </a:r>
            <a:r>
              <a:rPr lang="x-none" dirty="0" smtClean="0"/>
              <a:t/>
            </a:r>
            <a:br>
              <a:rPr lang="x-none" dirty="0" smtClean="0"/>
            </a:br>
            <a:r>
              <a:rPr lang="x-none" dirty="0" smtClean="0"/>
              <a:t>Cadmium</a:t>
            </a:r>
            <a:endParaRPr lang="en-US" dirty="0"/>
          </a:p>
        </p:txBody>
      </p:sp>
      <p:sp>
        <p:nvSpPr>
          <p:cNvPr id="3" name="Content Placeholder 2"/>
          <p:cNvSpPr>
            <a:spLocks noGrp="1"/>
          </p:cNvSpPr>
          <p:nvPr>
            <p:ph idx="1"/>
          </p:nvPr>
        </p:nvSpPr>
        <p:spPr>
          <a:xfrm>
            <a:off x="467544" y="2636912"/>
            <a:ext cx="8229600" cy="2620888"/>
          </a:xfrm>
        </p:spPr>
        <p:txBody>
          <a:bodyPr/>
          <a:lstStyle/>
          <a:p>
            <a:r>
              <a:rPr lang="en-GB" dirty="0" smtClean="0"/>
              <a:t>Cadmium occurs naturally as cadmium sulphide with zinc </a:t>
            </a:r>
            <a:r>
              <a:rPr lang="en-GB" dirty="0" err="1" smtClean="0"/>
              <a:t>blende</a:t>
            </a:r>
            <a:r>
              <a:rPr lang="en-GB" dirty="0" smtClean="0"/>
              <a:t>. It is produced as by-product in zinc, lead and copper production.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Autofit/>
          </a:bodyPr>
          <a:lstStyle/>
          <a:p>
            <a:r>
              <a:rPr lang="en-GB" dirty="0" smtClean="0"/>
              <a:t>Information sources on hazardous substances</a:t>
            </a:r>
            <a:endParaRPr lang="en-US" dirty="0"/>
          </a:p>
        </p:txBody>
      </p:sp>
      <p:sp>
        <p:nvSpPr>
          <p:cNvPr id="3" name="Content Placeholder 2"/>
          <p:cNvSpPr>
            <a:spLocks noGrp="1"/>
          </p:cNvSpPr>
          <p:nvPr>
            <p:ph idx="1"/>
          </p:nvPr>
        </p:nvSpPr>
        <p:spPr>
          <a:xfrm>
            <a:off x="467544" y="2492896"/>
            <a:ext cx="8229600" cy="3240360"/>
          </a:xfrm>
        </p:spPr>
        <p:txBody>
          <a:bodyPr/>
          <a:lstStyle/>
          <a:p>
            <a:r>
              <a:rPr lang="en-GB" dirty="0" smtClean="0"/>
              <a:t>Material Safety Data Sheet (MSDS)</a:t>
            </a:r>
            <a:endParaRPr lang="x-none" dirty="0" smtClean="0"/>
          </a:p>
          <a:p>
            <a:r>
              <a:rPr lang="en-US" dirty="0" smtClean="0">
                <a:hlinkClick r:id="rId2"/>
              </a:rPr>
              <a:t>Toxicology Data Network</a:t>
            </a:r>
            <a:r>
              <a:rPr lang="x-none" dirty="0" smtClean="0">
                <a:hlinkClick r:id="rId2"/>
              </a:rPr>
              <a:t> (TOXNET)</a:t>
            </a:r>
            <a:endParaRPr lang="x-none" dirty="0" smtClean="0"/>
          </a:p>
          <a:p>
            <a:r>
              <a:rPr lang="x-none" dirty="0" smtClean="0">
                <a:hlinkClick r:id="rId3"/>
              </a:rPr>
              <a:t>Haz-Map</a:t>
            </a:r>
            <a:endParaRPr lang="x-none" dirty="0" smtClean="0"/>
          </a:p>
          <a:p>
            <a:r>
              <a:rPr lang="en-US" dirty="0" smtClean="0">
                <a:hlinkClick r:id="rId4"/>
              </a:rPr>
              <a:t>Chemical Carcinogenesis Research Information System</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r>
              <a:rPr lang="x-none" dirty="0" smtClean="0"/>
              <a:t>Exposure to Cadmium</a:t>
            </a:r>
            <a:endParaRPr lang="en-US" dirty="0"/>
          </a:p>
        </p:txBody>
      </p:sp>
      <p:sp>
        <p:nvSpPr>
          <p:cNvPr id="3" name="Content Placeholder 2"/>
          <p:cNvSpPr>
            <a:spLocks noGrp="1"/>
          </p:cNvSpPr>
          <p:nvPr>
            <p:ph idx="1"/>
          </p:nvPr>
        </p:nvSpPr>
        <p:spPr>
          <a:xfrm>
            <a:off x="467544" y="1988840"/>
            <a:ext cx="8229600" cy="3917032"/>
          </a:xfrm>
        </p:spPr>
        <p:txBody>
          <a:bodyPr/>
          <a:lstStyle/>
          <a:p>
            <a:r>
              <a:rPr lang="en-GB" dirty="0" smtClean="0"/>
              <a:t>The most important occupational exposures occur during</a:t>
            </a:r>
            <a:r>
              <a:rPr lang="x-none" dirty="0" smtClean="0"/>
              <a:t>:</a:t>
            </a:r>
          </a:p>
          <a:p>
            <a:pPr lvl="1"/>
            <a:r>
              <a:rPr lang="x-none" dirty="0" smtClean="0"/>
              <a:t>C</a:t>
            </a:r>
            <a:r>
              <a:rPr lang="en-GB" dirty="0" err="1" smtClean="0"/>
              <a:t>admium</a:t>
            </a:r>
            <a:r>
              <a:rPr lang="en-GB" dirty="0" smtClean="0"/>
              <a:t> smelting</a:t>
            </a:r>
            <a:endParaRPr lang="x-none" dirty="0" smtClean="0"/>
          </a:p>
          <a:p>
            <a:pPr lvl="1"/>
            <a:r>
              <a:rPr lang="x-none" dirty="0" smtClean="0"/>
              <a:t>S</a:t>
            </a:r>
            <a:r>
              <a:rPr lang="en-GB" dirty="0" err="1" smtClean="0"/>
              <a:t>teel</a:t>
            </a:r>
            <a:r>
              <a:rPr lang="en-GB" dirty="0" smtClean="0"/>
              <a:t> alloys production</a:t>
            </a:r>
            <a:endParaRPr lang="x-none" dirty="0" smtClean="0"/>
          </a:p>
          <a:p>
            <a:pPr lvl="1"/>
            <a:r>
              <a:rPr lang="x-none" dirty="0" smtClean="0"/>
              <a:t>R</a:t>
            </a:r>
            <a:r>
              <a:rPr lang="en-GB" dirty="0" err="1" smtClean="0"/>
              <a:t>ecycling</a:t>
            </a:r>
            <a:r>
              <a:rPr lang="en-GB" dirty="0" smtClean="0"/>
              <a:t> of electronic waste</a:t>
            </a:r>
            <a:endParaRPr lang="x-none" dirty="0" smtClean="0"/>
          </a:p>
          <a:p>
            <a:r>
              <a:rPr lang="x-none" dirty="0" smtClean="0"/>
              <a:t>C</a:t>
            </a:r>
            <a:r>
              <a:rPr lang="en-GB" dirty="0" err="1" smtClean="0"/>
              <a:t>igarette</a:t>
            </a:r>
            <a:r>
              <a:rPr lang="en-GB" dirty="0" smtClean="0"/>
              <a:t> smoking is a significant source of cadmium exposure in the general population.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x-none" dirty="0" smtClean="0"/>
              <a:t>Cadmium route of exposure</a:t>
            </a:r>
            <a:endParaRPr lang="en-US" dirty="0"/>
          </a:p>
        </p:txBody>
      </p:sp>
      <p:sp>
        <p:nvSpPr>
          <p:cNvPr id="3" name="Content Placeholder 2"/>
          <p:cNvSpPr>
            <a:spLocks noGrp="1"/>
          </p:cNvSpPr>
          <p:nvPr>
            <p:ph idx="1"/>
          </p:nvPr>
        </p:nvSpPr>
        <p:spPr>
          <a:xfrm>
            <a:off x="467544" y="2060848"/>
            <a:ext cx="8229600" cy="3917032"/>
          </a:xfrm>
        </p:spPr>
        <p:txBody>
          <a:bodyPr/>
          <a:lstStyle/>
          <a:p>
            <a:r>
              <a:rPr lang="en-GB" dirty="0" smtClean="0"/>
              <a:t>The main route of cadmium exposure is inhalation</a:t>
            </a:r>
            <a:r>
              <a:rPr lang="x-none" dirty="0" smtClean="0"/>
              <a:t> (i</a:t>
            </a:r>
            <a:r>
              <a:rPr lang="en-GB" dirty="0" smtClean="0"/>
              <a:t>n case of cadmium fumes absorption may reach 40-60% of inhaled cadmium</a:t>
            </a:r>
            <a:r>
              <a:rPr lang="x-none" dirty="0" smtClean="0"/>
              <a:t>).</a:t>
            </a:r>
          </a:p>
          <a:p>
            <a:r>
              <a:rPr lang="en-GB" dirty="0" smtClean="0"/>
              <a:t>Through digestive system only 5% of ingested cadmium is absorbed (in children </a:t>
            </a:r>
            <a:r>
              <a:rPr lang="x-none" dirty="0" smtClean="0"/>
              <a:t>it could be significantly </a:t>
            </a:r>
            <a:r>
              <a:rPr lang="en-GB" dirty="0" smtClean="0"/>
              <a:t>higher).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Cadmium </a:t>
            </a:r>
            <a:r>
              <a:rPr lang="en-GB" dirty="0" err="1" smtClean="0"/>
              <a:t>toxicokinetics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Once taken up by the blood, the majority of cadmium is transported bound to proteins, such as Albumin and Metallothionein.</a:t>
            </a:r>
            <a:endParaRPr lang="x-none" dirty="0" smtClean="0"/>
          </a:p>
          <a:p>
            <a:r>
              <a:rPr lang="en-GB" dirty="0" smtClean="0"/>
              <a:t>After uptake cadmium is mainly stored in the liver and kidneys. </a:t>
            </a:r>
            <a:endParaRPr lang="x-none" dirty="0" smtClean="0"/>
          </a:p>
          <a:p>
            <a:r>
              <a:rPr lang="en-GB" dirty="0" smtClean="0"/>
              <a:t>In case of exposure cessation cadmium liver body burden tends to decrease by shifting to the kidneys.</a:t>
            </a:r>
            <a:endParaRPr lang="x-none" dirty="0" smtClean="0"/>
          </a:p>
          <a:p>
            <a:r>
              <a:rPr lang="en-GB" dirty="0" smtClean="0"/>
              <a:t>Cadmium has an extremely long half-life (15-30 years) so it may be detected a long time after exposure has occurred.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smtClean="0"/>
              <a:t>Cadmium </a:t>
            </a:r>
            <a:r>
              <a:rPr lang="en-GB" dirty="0" err="1" smtClean="0"/>
              <a:t>toxicodynamics</a:t>
            </a:r>
            <a:endParaRPr lang="en-GB" dirty="0"/>
          </a:p>
        </p:txBody>
      </p:sp>
      <p:sp>
        <p:nvSpPr>
          <p:cNvPr id="3" name="Content Placeholder 2"/>
          <p:cNvSpPr>
            <a:spLocks noGrp="1"/>
          </p:cNvSpPr>
          <p:nvPr>
            <p:ph idx="1"/>
          </p:nvPr>
        </p:nvSpPr>
        <p:spPr>
          <a:xfrm>
            <a:off x="467544" y="1988840"/>
            <a:ext cx="8229600" cy="4525963"/>
          </a:xfrm>
        </p:spPr>
        <p:txBody>
          <a:bodyPr>
            <a:normAutofit fontScale="92500" lnSpcReduction="10000"/>
          </a:bodyPr>
          <a:lstStyle/>
          <a:p>
            <a:r>
              <a:rPr lang="x-none" dirty="0" smtClean="0"/>
              <a:t>Cadmium </a:t>
            </a:r>
            <a:r>
              <a:rPr lang="en-GB" dirty="0" smtClean="0"/>
              <a:t>toxic effects are linked </a:t>
            </a:r>
            <a:r>
              <a:rPr lang="x-none" dirty="0" smtClean="0"/>
              <a:t>to</a:t>
            </a:r>
            <a:r>
              <a:rPr lang="en-GB" dirty="0" smtClean="0"/>
              <a:t> </a:t>
            </a:r>
            <a:r>
              <a:rPr lang="x-none" dirty="0" smtClean="0"/>
              <a:t>its </a:t>
            </a:r>
            <a:r>
              <a:rPr lang="en-GB" dirty="0" smtClean="0"/>
              <a:t>reaction with enzyme </a:t>
            </a:r>
            <a:r>
              <a:rPr lang="en-GB" dirty="0" err="1" smtClean="0"/>
              <a:t>sulfhydryl</a:t>
            </a:r>
            <a:r>
              <a:rPr lang="en-GB" dirty="0" smtClean="0"/>
              <a:t> groups and consecutive enzyme activity inhibition. </a:t>
            </a:r>
            <a:endParaRPr lang="x-none" dirty="0" smtClean="0"/>
          </a:p>
          <a:p>
            <a:r>
              <a:rPr lang="en-GB" dirty="0" smtClean="0"/>
              <a:t>Due to decreased activity of enzymes involved in metabolism and consecutive lack of energy a number of processes in cells are affected.</a:t>
            </a:r>
            <a:endParaRPr lang="x-none" dirty="0" smtClean="0"/>
          </a:p>
          <a:p>
            <a:r>
              <a:rPr lang="en-GB" dirty="0" smtClean="0"/>
              <a:t>It has to be mentioned that disturbances of cell metabolism leads also to free radical production and lipid peroxidation damage of cell membranes.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r>
              <a:rPr lang="x-none" dirty="0" smtClean="0"/>
              <a:t>Cadmium Health Effects</a:t>
            </a:r>
            <a:endParaRPr lang="en-US" dirty="0"/>
          </a:p>
        </p:txBody>
      </p:sp>
      <p:sp>
        <p:nvSpPr>
          <p:cNvPr id="3" name="Content Placeholder 2"/>
          <p:cNvSpPr>
            <a:spLocks noGrp="1"/>
          </p:cNvSpPr>
          <p:nvPr>
            <p:ph idx="1"/>
          </p:nvPr>
        </p:nvSpPr>
        <p:spPr>
          <a:xfrm>
            <a:off x="467544" y="2204864"/>
            <a:ext cx="8229600" cy="3989040"/>
          </a:xfrm>
        </p:spPr>
        <p:txBody>
          <a:bodyPr>
            <a:normAutofit fontScale="70000" lnSpcReduction="20000"/>
          </a:bodyPr>
          <a:lstStyle/>
          <a:p>
            <a:r>
              <a:rPr lang="en-GB" dirty="0" smtClean="0"/>
              <a:t>Acute inhalation of cadmium oxide fumes</a:t>
            </a:r>
            <a:r>
              <a:rPr lang="x-none" dirty="0" smtClean="0"/>
              <a:t>-</a:t>
            </a:r>
            <a:r>
              <a:rPr lang="en-GB" dirty="0" smtClean="0"/>
              <a:t>irritation of respiratory system. </a:t>
            </a:r>
            <a:endParaRPr lang="x-none" dirty="0" smtClean="0"/>
          </a:p>
          <a:p>
            <a:r>
              <a:rPr lang="en-GB" dirty="0" smtClean="0"/>
              <a:t>High exposure to cadmium oxide fume</a:t>
            </a:r>
            <a:r>
              <a:rPr lang="x-none" dirty="0" smtClean="0"/>
              <a:t>-</a:t>
            </a:r>
            <a:r>
              <a:rPr lang="en-GB" dirty="0" smtClean="0"/>
              <a:t>chemical pneumonitis and oedema in the lungs, which can be fatal.</a:t>
            </a:r>
            <a:endParaRPr lang="en-US" dirty="0" smtClean="0"/>
          </a:p>
          <a:p>
            <a:r>
              <a:rPr lang="en-GB" dirty="0" smtClean="0"/>
              <a:t>Chronic cadmium exposure leads to emphysema caused by decreased activity of α1-antitripsine.</a:t>
            </a:r>
            <a:endParaRPr lang="x-none" dirty="0" smtClean="0"/>
          </a:p>
          <a:p>
            <a:r>
              <a:rPr lang="x-none" dirty="0" smtClean="0"/>
              <a:t>L</a:t>
            </a:r>
            <a:r>
              <a:rPr lang="en-GB" dirty="0" err="1" smtClean="0"/>
              <a:t>ongterm</a:t>
            </a:r>
            <a:r>
              <a:rPr lang="en-GB" dirty="0" smtClean="0"/>
              <a:t> exposure to cadmium leads to kidney damage. Due to accumulation of cadmium in tubular cells and consecutive lack of energy and damage of tubular cells membranes occurs, leading to damage of tubular </a:t>
            </a:r>
            <a:r>
              <a:rPr lang="en-GB" dirty="0" err="1" smtClean="0"/>
              <a:t>reabsorption</a:t>
            </a:r>
            <a:r>
              <a:rPr lang="en-GB" dirty="0" smtClean="0"/>
              <a:t> of calcium, phosphate, amino acids, and some low molecular weight proteins (α1-microglobuline and β2-microglobuline). </a:t>
            </a:r>
            <a:endParaRPr lang="x-none" dirty="0" smtClean="0"/>
          </a:p>
          <a:p>
            <a:r>
              <a:rPr lang="x-none" dirty="0" smtClean="0"/>
              <a:t>C</a:t>
            </a:r>
            <a:r>
              <a:rPr lang="en-GB" dirty="0" err="1" smtClean="0"/>
              <a:t>admium</a:t>
            </a:r>
            <a:r>
              <a:rPr lang="en-GB" dirty="0" smtClean="0"/>
              <a:t> is a human carcinogen causing lung cancer.</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x-none" dirty="0" smtClean="0"/>
              <a:t>Cadmium Biological Monitoring</a:t>
            </a:r>
            <a:endParaRPr lang="en-US" dirty="0"/>
          </a:p>
        </p:txBody>
      </p:sp>
      <p:sp>
        <p:nvSpPr>
          <p:cNvPr id="3" name="Content Placeholder 2"/>
          <p:cNvSpPr>
            <a:spLocks noGrp="1"/>
          </p:cNvSpPr>
          <p:nvPr>
            <p:ph idx="1"/>
          </p:nvPr>
        </p:nvSpPr>
        <p:spPr>
          <a:xfrm>
            <a:off x="467544" y="1916832"/>
            <a:ext cx="8229600" cy="4525963"/>
          </a:xfrm>
        </p:spPr>
        <p:txBody>
          <a:bodyPr>
            <a:normAutofit fontScale="92500" lnSpcReduction="10000"/>
          </a:bodyPr>
          <a:lstStyle/>
          <a:p>
            <a:r>
              <a:rPr lang="x-none" dirty="0" smtClean="0"/>
              <a:t>B</a:t>
            </a:r>
            <a:r>
              <a:rPr lang="en-GB" dirty="0" err="1" smtClean="0"/>
              <a:t>lood</a:t>
            </a:r>
            <a:r>
              <a:rPr lang="en-GB" dirty="0" smtClean="0"/>
              <a:t> cadmium levels indicate recent exposure to cadmium</a:t>
            </a:r>
            <a:endParaRPr lang="x-none" dirty="0" smtClean="0"/>
          </a:p>
          <a:p>
            <a:r>
              <a:rPr lang="x-none" dirty="0" smtClean="0"/>
              <a:t>U</a:t>
            </a:r>
            <a:r>
              <a:rPr lang="en-GB" dirty="0" err="1" smtClean="0"/>
              <a:t>rine</a:t>
            </a:r>
            <a:r>
              <a:rPr lang="en-GB" dirty="0" smtClean="0"/>
              <a:t> cadmium</a:t>
            </a:r>
            <a:r>
              <a:rPr lang="x-none" dirty="0" smtClean="0"/>
              <a:t> indicate</a:t>
            </a:r>
            <a:r>
              <a:rPr lang="en-GB" dirty="0" smtClean="0"/>
              <a:t> body burden</a:t>
            </a:r>
            <a:r>
              <a:rPr lang="x-none" dirty="0" smtClean="0"/>
              <a:t>s</a:t>
            </a:r>
            <a:r>
              <a:rPr lang="en-GB" dirty="0" smtClean="0"/>
              <a:t>, although urine levels do respond somewhat to recent exposure. </a:t>
            </a:r>
            <a:endParaRPr lang="x-none" dirty="0" smtClean="0"/>
          </a:p>
          <a:p>
            <a:r>
              <a:rPr lang="en-GB" dirty="0" smtClean="0"/>
              <a:t>According to American Conference of Governmental Industrial Hygienists recommendation urine cadmium should be below 5 μg/g creatinine and blood cadmium below 5 μg/L.</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Cadmium Therapy</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Some of the chelating drugs that are beneficial for other toxic metals actually increase cadmium toxicity by mobilizing the cadmium and substantially increasing the renal concentrations and toxicity.</a:t>
            </a:r>
            <a:endParaRPr lang="x-none" dirty="0" smtClean="0"/>
          </a:p>
          <a:p>
            <a:r>
              <a:rPr lang="en-GB" dirty="0" smtClean="0"/>
              <a:t>It seems that </a:t>
            </a:r>
            <a:r>
              <a:rPr lang="en-GB" dirty="0" err="1" smtClean="0"/>
              <a:t>Monoisoamyl</a:t>
            </a:r>
            <a:r>
              <a:rPr lang="en-GB" dirty="0" smtClean="0"/>
              <a:t> meso-2,3-dimercaptosuccinate (Mi-ADMS) was an effective chelating agent for reduction of kidney and liver cadmium when administered either parenterally or orally.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en-GB" dirty="0" smtClean="0"/>
              <a:t>Occupational toxicology of gases</a:t>
            </a:r>
            <a:endParaRPr lang="en-US" dirty="0"/>
          </a:p>
        </p:txBody>
      </p:sp>
      <p:sp>
        <p:nvSpPr>
          <p:cNvPr id="3" name="Content Placeholder 2"/>
          <p:cNvSpPr>
            <a:spLocks noGrp="1"/>
          </p:cNvSpPr>
          <p:nvPr>
            <p:ph idx="1"/>
          </p:nvPr>
        </p:nvSpPr>
        <p:spPr>
          <a:xfrm>
            <a:off x="467544" y="1988840"/>
            <a:ext cx="8229600" cy="4525963"/>
          </a:xfrm>
        </p:spPr>
        <p:txBody>
          <a:bodyPr>
            <a:normAutofit/>
          </a:bodyPr>
          <a:lstStyle/>
          <a:p>
            <a:r>
              <a:rPr lang="en-GB" dirty="0" smtClean="0"/>
              <a:t>For the purpose of occupational toxicology gases are divided in the following groups:</a:t>
            </a:r>
            <a:endParaRPr lang="en-US" dirty="0" smtClean="0"/>
          </a:p>
          <a:p>
            <a:pPr lvl="1"/>
            <a:r>
              <a:rPr lang="en-GB" dirty="0" err="1" smtClean="0"/>
              <a:t>Asphyxiants</a:t>
            </a:r>
            <a:endParaRPr lang="en-US" dirty="0" smtClean="0"/>
          </a:p>
          <a:p>
            <a:pPr lvl="2"/>
            <a:r>
              <a:rPr lang="en-GB" dirty="0" smtClean="0"/>
              <a:t>Simple </a:t>
            </a:r>
            <a:r>
              <a:rPr lang="en-GB" dirty="0" err="1" smtClean="0"/>
              <a:t>asphyxiants</a:t>
            </a:r>
            <a:r>
              <a:rPr lang="en-GB" dirty="0" smtClean="0"/>
              <a:t>: Nitrogen, Methane, Argon.</a:t>
            </a:r>
            <a:endParaRPr lang="en-US" dirty="0" smtClean="0"/>
          </a:p>
          <a:p>
            <a:pPr lvl="2"/>
            <a:r>
              <a:rPr lang="en-GB" dirty="0" smtClean="0"/>
              <a:t>Chemical </a:t>
            </a:r>
            <a:r>
              <a:rPr lang="en-GB" dirty="0" err="1" smtClean="0"/>
              <a:t>asphyxiants</a:t>
            </a:r>
            <a:r>
              <a:rPr lang="en-GB" dirty="0" smtClean="0"/>
              <a:t>: Carbon monoxide, Carbon dioxide, Hydrogen cyanide</a:t>
            </a:r>
            <a:endParaRPr lang="en-US" dirty="0" smtClean="0"/>
          </a:p>
          <a:p>
            <a:pPr lvl="1"/>
            <a:r>
              <a:rPr lang="en-GB" dirty="0" smtClean="0"/>
              <a:t>Irritants</a:t>
            </a:r>
            <a:endParaRPr lang="en-US" dirty="0" smtClean="0"/>
          </a:p>
          <a:p>
            <a:pPr lvl="2"/>
            <a:r>
              <a:rPr lang="en-GB" dirty="0" smtClean="0"/>
              <a:t>Upper respiratory tract irritants : Chlorine, Ammonia</a:t>
            </a:r>
            <a:endParaRPr lang="en-US" dirty="0" smtClean="0"/>
          </a:p>
          <a:p>
            <a:pPr lvl="2"/>
            <a:r>
              <a:rPr lang="en-GB" dirty="0" smtClean="0"/>
              <a:t>Lower respiratory tract irritants : Nitrous oxides</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r>
              <a:rPr lang="en-GB" dirty="0" smtClean="0"/>
              <a:t>Simple </a:t>
            </a:r>
            <a:r>
              <a:rPr lang="en-GB" dirty="0" err="1" smtClean="0"/>
              <a:t>asphyxiants</a:t>
            </a:r>
            <a:endParaRPr lang="en-US" dirty="0"/>
          </a:p>
        </p:txBody>
      </p:sp>
      <p:sp>
        <p:nvSpPr>
          <p:cNvPr id="3" name="Content Placeholder 2"/>
          <p:cNvSpPr>
            <a:spLocks noGrp="1"/>
          </p:cNvSpPr>
          <p:nvPr>
            <p:ph idx="1"/>
          </p:nvPr>
        </p:nvSpPr>
        <p:spPr>
          <a:xfrm>
            <a:off x="467544" y="1772816"/>
            <a:ext cx="8229600" cy="4525963"/>
          </a:xfrm>
        </p:spPr>
        <p:txBody>
          <a:bodyPr>
            <a:normAutofit fontScale="85000" lnSpcReduction="10000"/>
          </a:bodyPr>
          <a:lstStyle/>
          <a:p>
            <a:r>
              <a:rPr lang="x-none" dirty="0" smtClean="0"/>
              <a:t>T</a:t>
            </a:r>
            <a:r>
              <a:rPr lang="en-GB" dirty="0" err="1" smtClean="0"/>
              <a:t>hese</a:t>
            </a:r>
            <a:r>
              <a:rPr lang="en-GB" dirty="0" smtClean="0"/>
              <a:t> gases cause adverse health effects by simple asphyxia. </a:t>
            </a:r>
            <a:endParaRPr lang="x-none" dirty="0" smtClean="0"/>
          </a:p>
          <a:p>
            <a:r>
              <a:rPr lang="en-GB" dirty="0" smtClean="0"/>
              <a:t>Their effects are the consequence of decreased oxygen level in local atmosphere caused by increased concentration of one of the gases from this group. </a:t>
            </a:r>
            <a:endParaRPr lang="x-none" dirty="0" smtClean="0"/>
          </a:p>
          <a:p>
            <a:r>
              <a:rPr lang="en-GB" dirty="0" smtClean="0"/>
              <a:t>If the level of oxygen in the air is reduced below 14% it will cause rapid breathing and tissue damage followed by loss of consciousness and death as oxygen levels reduce further.</a:t>
            </a:r>
            <a:endParaRPr lang="en-US" dirty="0" smtClean="0"/>
          </a:p>
          <a:p>
            <a:r>
              <a:rPr lang="en-GB" dirty="0" smtClean="0"/>
              <a:t>Patients intoxicated by simple </a:t>
            </a:r>
            <a:r>
              <a:rPr lang="en-GB" dirty="0" err="1" smtClean="0"/>
              <a:t>asphyxiants</a:t>
            </a:r>
            <a:r>
              <a:rPr lang="en-GB" dirty="0" smtClean="0"/>
              <a:t> should be treated with oxygen therapy.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dirty="0" smtClean="0"/>
              <a:t>Chemical </a:t>
            </a:r>
            <a:r>
              <a:rPr lang="en-GB" dirty="0" err="1" smtClean="0"/>
              <a:t>asphyxiants</a:t>
            </a:r>
            <a:endParaRPr lang="en-US" dirty="0"/>
          </a:p>
        </p:txBody>
      </p:sp>
      <p:sp>
        <p:nvSpPr>
          <p:cNvPr id="3" name="Content Placeholder 2"/>
          <p:cNvSpPr>
            <a:spLocks noGrp="1"/>
          </p:cNvSpPr>
          <p:nvPr>
            <p:ph idx="1"/>
          </p:nvPr>
        </p:nvSpPr>
        <p:spPr>
          <a:xfrm>
            <a:off x="467544" y="2132856"/>
            <a:ext cx="8229600" cy="3412976"/>
          </a:xfrm>
        </p:spPr>
        <p:txBody>
          <a:bodyPr/>
          <a:lstStyle/>
          <a:p>
            <a:r>
              <a:rPr lang="en-GB" dirty="0" smtClean="0"/>
              <a:t>Chemical </a:t>
            </a:r>
            <a:r>
              <a:rPr lang="en-GB" dirty="0" err="1" smtClean="0"/>
              <a:t>asphyxiants</a:t>
            </a:r>
            <a:r>
              <a:rPr lang="en-GB" dirty="0" smtClean="0"/>
              <a:t> are a </a:t>
            </a:r>
            <a:r>
              <a:rPr lang="en-GB" dirty="0" err="1" smtClean="0"/>
              <a:t>heterogenous</a:t>
            </a:r>
            <a:r>
              <a:rPr lang="en-GB" dirty="0" smtClean="0"/>
              <a:t> group and each member has its own mechanism of action which at the end leads to asphyxia.</a:t>
            </a:r>
            <a:endParaRPr lang="x-none" dirty="0" smtClean="0"/>
          </a:p>
          <a:p>
            <a:r>
              <a:rPr lang="x-none" dirty="0" smtClean="0"/>
              <a:t>Carbon </a:t>
            </a:r>
            <a:r>
              <a:rPr lang="en-GB" dirty="0" smtClean="0"/>
              <a:t>monoxide is a typical representative for the whole group</a:t>
            </a:r>
            <a:r>
              <a:rPr lang="x-none"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a:normAutofit/>
          </a:bodyPr>
          <a:lstStyle/>
          <a:p>
            <a:pPr lvl="1" algn="ctr" rtl="0">
              <a:spcBef>
                <a:spcPct val="0"/>
              </a:spcBef>
            </a:pPr>
            <a:r>
              <a:rPr lang="en-GB" sz="4400" dirty="0" smtClean="0">
                <a:latin typeface="+mj-lt"/>
              </a:rPr>
              <a:t>Routes of exposure</a:t>
            </a:r>
            <a:endParaRPr lang="nl-BE" sz="4400" dirty="0">
              <a:latin typeface="+mj-lt"/>
            </a:endParaRPr>
          </a:p>
        </p:txBody>
      </p:sp>
      <p:sp>
        <p:nvSpPr>
          <p:cNvPr id="3" name="Tijdelijke aanduiding voor inhoud 2"/>
          <p:cNvSpPr>
            <a:spLocks noGrp="1"/>
          </p:cNvSpPr>
          <p:nvPr>
            <p:ph idx="1"/>
          </p:nvPr>
        </p:nvSpPr>
        <p:spPr>
          <a:xfrm>
            <a:off x="467544" y="1772816"/>
            <a:ext cx="8229600" cy="4525963"/>
          </a:xfrm>
        </p:spPr>
        <p:txBody>
          <a:bodyPr/>
          <a:lstStyle/>
          <a:p>
            <a:r>
              <a:rPr lang="x-none" dirty="0" smtClean="0"/>
              <a:t>G</a:t>
            </a:r>
            <a:r>
              <a:rPr lang="en-GB" dirty="0" err="1" smtClean="0"/>
              <a:t>astrointestinal</a:t>
            </a:r>
            <a:r>
              <a:rPr lang="en-GB" dirty="0" smtClean="0"/>
              <a:t> tract (ingestion)</a:t>
            </a:r>
            <a:endParaRPr lang="x-none" dirty="0" smtClean="0"/>
          </a:p>
          <a:p>
            <a:r>
              <a:rPr lang="x-none" dirty="0" smtClean="0"/>
              <a:t>L</a:t>
            </a:r>
            <a:r>
              <a:rPr lang="en-GB" dirty="0" err="1" smtClean="0"/>
              <a:t>ungs</a:t>
            </a:r>
            <a:r>
              <a:rPr lang="en-GB" dirty="0" smtClean="0"/>
              <a:t> (inhalation)</a:t>
            </a:r>
            <a:endParaRPr lang="x-none" dirty="0" smtClean="0"/>
          </a:p>
          <a:p>
            <a:r>
              <a:rPr lang="x-none" dirty="0" smtClean="0"/>
              <a:t>S</a:t>
            </a:r>
            <a:r>
              <a:rPr lang="en-GB" dirty="0" smtClean="0"/>
              <a:t>kin (topical, </a:t>
            </a:r>
            <a:r>
              <a:rPr lang="en-GB" dirty="0" err="1" smtClean="0"/>
              <a:t>percutaneous</a:t>
            </a:r>
            <a:r>
              <a:rPr lang="en-GB" dirty="0" smtClean="0"/>
              <a:t>, or dermal)</a:t>
            </a:r>
            <a:endParaRPr lang="x-none" dirty="0" smtClean="0"/>
          </a:p>
          <a:p>
            <a:r>
              <a:rPr lang="x-none" dirty="0" smtClean="0"/>
              <a:t>P</a:t>
            </a:r>
            <a:r>
              <a:rPr lang="en-GB" dirty="0" err="1" smtClean="0"/>
              <a:t>arenteral</a:t>
            </a:r>
            <a:r>
              <a:rPr lang="en-GB" dirty="0" smtClean="0"/>
              <a:t> (other than intestinal canal) routes. </a:t>
            </a:r>
            <a:endParaRPr lang="nl-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x-none" dirty="0" smtClean="0"/>
              <a:t>Carbon </a:t>
            </a:r>
            <a:r>
              <a:rPr lang="en-GB" dirty="0" smtClean="0"/>
              <a:t>monoxide</a:t>
            </a:r>
            <a:endParaRPr lang="en-US" dirty="0"/>
          </a:p>
        </p:txBody>
      </p:sp>
      <p:sp>
        <p:nvSpPr>
          <p:cNvPr id="3" name="Content Placeholder 2"/>
          <p:cNvSpPr>
            <a:spLocks noGrp="1"/>
          </p:cNvSpPr>
          <p:nvPr>
            <p:ph idx="1"/>
          </p:nvPr>
        </p:nvSpPr>
        <p:spPr>
          <a:xfrm>
            <a:off x="467544" y="1916832"/>
            <a:ext cx="8229600" cy="4133056"/>
          </a:xfrm>
        </p:spPr>
        <p:txBody>
          <a:bodyPr>
            <a:normAutofit/>
          </a:bodyPr>
          <a:lstStyle/>
          <a:p>
            <a:r>
              <a:rPr lang="en-GB" dirty="0" smtClean="0"/>
              <a:t>Carbon monoxide is a </a:t>
            </a:r>
            <a:r>
              <a:rPr lang="en-GB" dirty="0" err="1" smtClean="0"/>
              <a:t>colorless</a:t>
            </a:r>
            <a:r>
              <a:rPr lang="en-GB" dirty="0" smtClean="0"/>
              <a:t>, </a:t>
            </a:r>
            <a:r>
              <a:rPr lang="en-GB" dirty="0" err="1" smtClean="0"/>
              <a:t>odorless</a:t>
            </a:r>
            <a:r>
              <a:rPr lang="en-GB" dirty="0" smtClean="0"/>
              <a:t> gas that is produced by the incomplete combustion of organic compounds. </a:t>
            </a:r>
            <a:endParaRPr lang="x-none" dirty="0" smtClean="0"/>
          </a:p>
          <a:p>
            <a:r>
              <a:rPr lang="en-GB" dirty="0" smtClean="0"/>
              <a:t>It binds very strongly to haemoglobin, leading to elevated </a:t>
            </a:r>
            <a:r>
              <a:rPr lang="en-GB" dirty="0" err="1" smtClean="0"/>
              <a:t>carboxyhaemoglobin</a:t>
            </a:r>
            <a:r>
              <a:rPr lang="en-GB" dirty="0" smtClean="0"/>
              <a:t> levels and consequently a diminished oxygen-carrying capacity of the blood.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x-none" dirty="0" smtClean="0"/>
              <a:t>Carbon </a:t>
            </a:r>
            <a:r>
              <a:rPr lang="en-GB" dirty="0" smtClean="0"/>
              <a:t>monoxide</a:t>
            </a:r>
            <a:endParaRPr lang="en-US" dirty="0"/>
          </a:p>
        </p:txBody>
      </p:sp>
      <p:sp>
        <p:nvSpPr>
          <p:cNvPr id="3" name="Content Placeholder 2"/>
          <p:cNvSpPr>
            <a:spLocks noGrp="1"/>
          </p:cNvSpPr>
          <p:nvPr>
            <p:ph idx="1"/>
          </p:nvPr>
        </p:nvSpPr>
        <p:spPr>
          <a:xfrm>
            <a:off x="467544" y="2132856"/>
            <a:ext cx="8229600" cy="4061048"/>
          </a:xfrm>
        </p:spPr>
        <p:txBody>
          <a:bodyPr>
            <a:normAutofit fontScale="77500" lnSpcReduction="20000"/>
          </a:bodyPr>
          <a:lstStyle/>
          <a:p>
            <a:r>
              <a:rPr lang="en-GB" dirty="0" smtClean="0"/>
              <a:t>Acute health effects include giddiness, headache and muscle weakness. </a:t>
            </a:r>
            <a:endParaRPr lang="x-none" dirty="0" smtClean="0"/>
          </a:p>
          <a:p>
            <a:r>
              <a:rPr lang="en-GB" dirty="0" smtClean="0"/>
              <a:t>In case of fatal carbon monoxide intoxications victims are quite often found on the ground near doors or windows. It is due to their attempt to open a door or window but due to extreme muscle weakness they could manage it. </a:t>
            </a:r>
            <a:endParaRPr lang="x-none" dirty="0" smtClean="0"/>
          </a:p>
          <a:p>
            <a:r>
              <a:rPr lang="en-GB" dirty="0" smtClean="0"/>
              <a:t>In heavily exposed patients hypoxia causes brain damage with memory loss. Also, hypoxia could cause acute heart failure.</a:t>
            </a:r>
            <a:endParaRPr lang="en-US" dirty="0" smtClean="0"/>
          </a:p>
          <a:p>
            <a:r>
              <a:rPr lang="en-GB" dirty="0" smtClean="0"/>
              <a:t>Therapy: Patients intoxicated by carbon monoxide should be treated with oxygen therapy as well as other symptomatic and supportive therapy.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Irritants</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The somewhat arbitrary division into upper and lower respiratory tract irritants is largely based on the solubility. </a:t>
            </a:r>
            <a:endParaRPr lang="x-none" dirty="0" smtClean="0"/>
          </a:p>
          <a:p>
            <a:r>
              <a:rPr lang="en-GB" dirty="0" smtClean="0"/>
              <a:t>Highly water soluble gases, such as ammonia, chlorine and sulphur dioxide, exert their main irritant effect on the conjunctiva and upper respiratory tract. This, unless the exposure is prolonged and severe, saves the lungs. </a:t>
            </a:r>
            <a:endParaRPr lang="x-none" dirty="0" smtClean="0"/>
          </a:p>
          <a:p>
            <a:r>
              <a:rPr lang="en-GB" dirty="0" smtClean="0"/>
              <a:t>Conversely, gases of low solubility, such as nitrogen oxides and phosgene, have little effect on the upper respiratory tract; their effect is delayed and the main consequence is more or less serious lung damage.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Chlorine</a:t>
            </a:r>
            <a:endParaRPr lang="en-US" dirty="0"/>
          </a:p>
        </p:txBody>
      </p:sp>
      <p:sp>
        <p:nvSpPr>
          <p:cNvPr id="3" name="Content Placeholder 2"/>
          <p:cNvSpPr>
            <a:spLocks noGrp="1"/>
          </p:cNvSpPr>
          <p:nvPr>
            <p:ph idx="1"/>
          </p:nvPr>
        </p:nvSpPr>
        <p:spPr/>
        <p:txBody>
          <a:bodyPr>
            <a:normAutofit fontScale="70000" lnSpcReduction="20000"/>
          </a:bodyPr>
          <a:lstStyle/>
          <a:p>
            <a:r>
              <a:rPr lang="x-none" dirty="0" smtClean="0"/>
              <a:t>U</a:t>
            </a:r>
            <a:r>
              <a:rPr lang="en-GB" dirty="0" err="1" smtClean="0"/>
              <a:t>pper</a:t>
            </a:r>
            <a:r>
              <a:rPr lang="en-GB" dirty="0" smtClean="0"/>
              <a:t> respiratory tract irritant</a:t>
            </a:r>
            <a:r>
              <a:rPr lang="x-none" dirty="0" smtClean="0"/>
              <a:t>.</a:t>
            </a:r>
            <a:r>
              <a:rPr lang="en-GB" dirty="0" smtClean="0"/>
              <a:t> It is used in chemical and pharmaceutical production, water disinfection in swimming pools and water supply as well as in plastics manufacture.</a:t>
            </a:r>
            <a:endParaRPr lang="x-none" dirty="0" smtClean="0"/>
          </a:p>
          <a:p>
            <a:r>
              <a:rPr lang="en-GB" dirty="0" smtClean="0"/>
              <a:t> Chlorine reacts with tissue water forming hydrochloric acid, which can cause severe tissue damage in high concentrations. </a:t>
            </a:r>
            <a:endParaRPr lang="en-US" dirty="0" smtClean="0"/>
          </a:p>
          <a:p>
            <a:r>
              <a:rPr lang="en-GB" dirty="0" smtClean="0"/>
              <a:t>Acute health effects include severe upper respiratory tract irritation leading to pulmonary oedema and death in those unable to escape its effects. Recovery from an acute exposure may be prolonged. </a:t>
            </a:r>
            <a:endParaRPr lang="x-none" dirty="0" smtClean="0"/>
          </a:p>
          <a:p>
            <a:r>
              <a:rPr lang="en-GB" dirty="0" smtClean="0"/>
              <a:t>Chronic effects include bronchitis.</a:t>
            </a:r>
            <a:endParaRPr lang="en-US" dirty="0" smtClean="0"/>
          </a:p>
          <a:p>
            <a:r>
              <a:rPr lang="en-GB" dirty="0" smtClean="0"/>
              <a:t>Therapy: Patients intoxicated by chlorine should receive supportive therapy including </a:t>
            </a:r>
            <a:r>
              <a:rPr lang="en-GB" dirty="0" err="1" smtClean="0"/>
              <a:t>bronchodilatator</a:t>
            </a:r>
            <a:r>
              <a:rPr lang="en-GB" dirty="0" smtClean="0"/>
              <a:t> therapy. In case of pulmonary oedema high-flow oxygen therapy should be administered.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Nitrogen dioxide</a:t>
            </a:r>
            <a:endParaRPr lang="en-US" dirty="0"/>
          </a:p>
        </p:txBody>
      </p:sp>
      <p:sp>
        <p:nvSpPr>
          <p:cNvPr id="3" name="Content Placeholder 2"/>
          <p:cNvSpPr>
            <a:spLocks noGrp="1"/>
          </p:cNvSpPr>
          <p:nvPr>
            <p:ph idx="1"/>
          </p:nvPr>
        </p:nvSpPr>
        <p:spPr/>
        <p:txBody>
          <a:bodyPr>
            <a:normAutofit fontScale="77500" lnSpcReduction="20000"/>
          </a:bodyPr>
          <a:lstStyle/>
          <a:p>
            <a:r>
              <a:rPr lang="x-none" dirty="0" smtClean="0"/>
              <a:t>L</a:t>
            </a:r>
            <a:r>
              <a:rPr lang="en-GB" dirty="0" err="1" smtClean="0"/>
              <a:t>ower</a:t>
            </a:r>
            <a:r>
              <a:rPr lang="en-GB" dirty="0" smtClean="0"/>
              <a:t> respiratory tract irritant</a:t>
            </a:r>
            <a:r>
              <a:rPr lang="x-none" dirty="0" smtClean="0"/>
              <a:t>. </a:t>
            </a:r>
            <a:r>
              <a:rPr lang="en-GB" dirty="0" smtClean="0"/>
              <a:t>It is used in the manufacture of nitric acid, explosives and jet fuel. It is also generated during some types of welding and diesel engine operation. </a:t>
            </a:r>
            <a:endParaRPr lang="en-US" dirty="0" smtClean="0"/>
          </a:p>
          <a:p>
            <a:r>
              <a:rPr lang="en-GB" dirty="0" smtClean="0"/>
              <a:t>Acute health effects of nitrogen dioxide exposure are insidious, due to slow progression of pulmonary irritation some 8 - 24 hours after exposure. Severe exposure can result in death from pulmonary oedema within 48 hours.</a:t>
            </a:r>
            <a:endParaRPr lang="en-US" dirty="0" smtClean="0"/>
          </a:p>
          <a:p>
            <a:r>
              <a:rPr lang="en-GB" u="sng" dirty="0" smtClean="0"/>
              <a:t>Therapy</a:t>
            </a:r>
            <a:r>
              <a:rPr lang="en-GB" dirty="0" smtClean="0"/>
              <a:t>: </a:t>
            </a:r>
            <a:r>
              <a:rPr lang="x-none" dirty="0" smtClean="0"/>
              <a:t>I</a:t>
            </a:r>
            <a:r>
              <a:rPr lang="en-GB" dirty="0" err="1" smtClean="0"/>
              <a:t>ntoxicated</a:t>
            </a:r>
            <a:r>
              <a:rPr lang="x-none" dirty="0" smtClean="0"/>
              <a:t> p</a:t>
            </a:r>
            <a:r>
              <a:rPr lang="en-GB" dirty="0" err="1" smtClean="0"/>
              <a:t>atients</a:t>
            </a:r>
            <a:r>
              <a:rPr lang="en-GB" dirty="0" smtClean="0"/>
              <a:t>  should be carefully monitored at least 48 hours after the exposure. They should receive symptomatic and supportive therapy. In case of pulmonary oedema high-flow oxygen therapy should be administered.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Autofit/>
          </a:bodyPr>
          <a:lstStyle/>
          <a:p>
            <a:r>
              <a:rPr lang="en-GB" dirty="0" smtClean="0"/>
              <a:t>Occupational toxicology of organic solvents</a:t>
            </a:r>
            <a:endParaRPr lang="en-US" dirty="0"/>
          </a:p>
        </p:txBody>
      </p:sp>
      <p:sp>
        <p:nvSpPr>
          <p:cNvPr id="3" name="Content Placeholder 2"/>
          <p:cNvSpPr>
            <a:spLocks noGrp="1"/>
          </p:cNvSpPr>
          <p:nvPr>
            <p:ph idx="1"/>
          </p:nvPr>
        </p:nvSpPr>
        <p:spPr>
          <a:xfrm>
            <a:off x="467544" y="2132856"/>
            <a:ext cx="8229600" cy="4525963"/>
          </a:xfrm>
        </p:spPr>
        <p:txBody>
          <a:bodyPr>
            <a:normAutofit fontScale="85000" lnSpcReduction="20000"/>
          </a:bodyPr>
          <a:lstStyle/>
          <a:p>
            <a:r>
              <a:rPr lang="en-GB" dirty="0" smtClean="0"/>
              <a:t>Solvents are substances that are capable of dissolving or dispersing one or more other substances. </a:t>
            </a:r>
            <a:r>
              <a:rPr lang="x-none" dirty="0" smtClean="0"/>
              <a:t>They </a:t>
            </a:r>
            <a:r>
              <a:rPr lang="en-GB" dirty="0" smtClean="0"/>
              <a:t>are a heterogeneous group of substances including:</a:t>
            </a:r>
            <a:endParaRPr lang="en-US" dirty="0" smtClean="0"/>
          </a:p>
          <a:p>
            <a:pPr lvl="1"/>
            <a:r>
              <a:rPr lang="en-GB" dirty="0" smtClean="0"/>
              <a:t>Aliphatic hydrocarbons</a:t>
            </a:r>
            <a:endParaRPr lang="en-US" dirty="0" smtClean="0"/>
          </a:p>
          <a:p>
            <a:pPr lvl="1"/>
            <a:r>
              <a:rPr lang="en-GB" dirty="0" smtClean="0"/>
              <a:t>Aromatic hydrocarbons</a:t>
            </a:r>
            <a:endParaRPr lang="en-US" dirty="0" smtClean="0"/>
          </a:p>
          <a:p>
            <a:pPr lvl="1"/>
            <a:r>
              <a:rPr lang="en-GB" dirty="0" smtClean="0"/>
              <a:t>Alcohols</a:t>
            </a:r>
            <a:endParaRPr lang="en-US" dirty="0" smtClean="0"/>
          </a:p>
          <a:p>
            <a:pPr lvl="1"/>
            <a:r>
              <a:rPr lang="en-GB" dirty="0" smtClean="0"/>
              <a:t>Amines</a:t>
            </a:r>
            <a:endParaRPr lang="en-US" dirty="0" smtClean="0"/>
          </a:p>
          <a:p>
            <a:pPr lvl="1"/>
            <a:r>
              <a:rPr lang="en-GB" dirty="0" smtClean="0"/>
              <a:t>Esters</a:t>
            </a:r>
            <a:endParaRPr lang="en-US" dirty="0" smtClean="0"/>
          </a:p>
          <a:p>
            <a:pPr lvl="1"/>
            <a:r>
              <a:rPr lang="en-GB" dirty="0" smtClean="0"/>
              <a:t>Ethers</a:t>
            </a:r>
            <a:endParaRPr lang="en-US" dirty="0" smtClean="0"/>
          </a:p>
          <a:p>
            <a:pPr lvl="1"/>
            <a:r>
              <a:rPr lang="en-GB" dirty="0" err="1" smtClean="0"/>
              <a:t>Ketones</a:t>
            </a:r>
            <a:endParaRPr lang="en-US" dirty="0" smtClean="0"/>
          </a:p>
          <a:p>
            <a:pPr lvl="1"/>
            <a:r>
              <a:rPr lang="en-GB" dirty="0" smtClean="0"/>
              <a:t>Nitrated or chlorinated hydrocarbons</a:t>
            </a:r>
            <a:endParaRPr lang="en-US" dirty="0" smtClean="0"/>
          </a:p>
          <a:p>
            <a:pPr lvl="1"/>
            <a:r>
              <a:rPr lang="en-GB" dirty="0" smtClean="0"/>
              <a:t>Other </a:t>
            </a:r>
            <a:endParaRPr lang="en-US" dirty="0" smtClean="0"/>
          </a:p>
          <a:p>
            <a:endParaRPr lang="x-none"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Autofit/>
          </a:bodyPr>
          <a:lstStyle/>
          <a:p>
            <a:r>
              <a:rPr lang="en-GB" dirty="0" smtClean="0"/>
              <a:t>Occupational toxicology of organic solvents</a:t>
            </a:r>
            <a:endParaRPr lang="en-US" dirty="0"/>
          </a:p>
        </p:txBody>
      </p:sp>
      <p:sp>
        <p:nvSpPr>
          <p:cNvPr id="3" name="Content Placeholder 2"/>
          <p:cNvSpPr>
            <a:spLocks noGrp="1"/>
          </p:cNvSpPr>
          <p:nvPr>
            <p:ph idx="1"/>
          </p:nvPr>
        </p:nvSpPr>
        <p:spPr>
          <a:xfrm>
            <a:off x="539552" y="2204864"/>
            <a:ext cx="8229600" cy="4205064"/>
          </a:xfrm>
        </p:spPr>
        <p:txBody>
          <a:bodyPr>
            <a:normAutofit fontScale="77500" lnSpcReduction="20000"/>
          </a:bodyPr>
          <a:lstStyle/>
          <a:p>
            <a:r>
              <a:rPr lang="en-GB" dirty="0" smtClean="0"/>
              <a:t>A number of workers around the globe are exposed to organic solvents used in</a:t>
            </a:r>
            <a:r>
              <a:rPr lang="x-none" dirty="0" smtClean="0"/>
              <a:t>:</a:t>
            </a:r>
            <a:r>
              <a:rPr lang="en-GB" dirty="0" smtClean="0"/>
              <a:t> paints, varnishes, lacquers, adhesives, glues, and degreasing/cleaning agents, and in the production of dyes, polymers, plastics, textiles, printing inks, agricultural products, and pharmaceuticals. One might assume that almost there is no profession which has not occasional exposure to organic solvents. </a:t>
            </a:r>
            <a:endParaRPr lang="x-none" dirty="0" smtClean="0"/>
          </a:p>
          <a:p>
            <a:r>
              <a:rPr lang="en-GB" dirty="0" smtClean="0"/>
              <a:t>Many organic solvents are recognized</a:t>
            </a:r>
            <a:r>
              <a:rPr lang="x-none" dirty="0" smtClean="0"/>
              <a:t> as:</a:t>
            </a:r>
          </a:p>
          <a:p>
            <a:pPr lvl="1"/>
            <a:r>
              <a:rPr lang="x-none" dirty="0" smtClean="0"/>
              <a:t>C</a:t>
            </a:r>
            <a:r>
              <a:rPr lang="en-GB" dirty="0" err="1" smtClean="0"/>
              <a:t>arcinogens</a:t>
            </a:r>
            <a:r>
              <a:rPr lang="en-GB" dirty="0" smtClean="0"/>
              <a:t> (e.g., benzene, carbon tetrachloride, trichloroethylene), </a:t>
            </a:r>
            <a:endParaRPr lang="x-none" dirty="0" smtClean="0"/>
          </a:p>
          <a:p>
            <a:pPr lvl="1"/>
            <a:r>
              <a:rPr lang="x-none" dirty="0" smtClean="0"/>
              <a:t>R</a:t>
            </a:r>
            <a:r>
              <a:rPr lang="en-GB" dirty="0" err="1" smtClean="0"/>
              <a:t>eproductive</a:t>
            </a:r>
            <a:r>
              <a:rPr lang="en-GB" dirty="0" smtClean="0"/>
              <a:t> hazards (e.g., 2-ethoxyethanol, 2-methoxyethanol, methyl chloride), </a:t>
            </a:r>
            <a:endParaRPr lang="x-none" dirty="0" smtClean="0"/>
          </a:p>
          <a:p>
            <a:pPr lvl="1"/>
            <a:r>
              <a:rPr lang="x-none" dirty="0" smtClean="0"/>
              <a:t>N</a:t>
            </a:r>
            <a:r>
              <a:rPr lang="en-GB" dirty="0" err="1" smtClean="0"/>
              <a:t>eurotoxins</a:t>
            </a:r>
            <a:r>
              <a:rPr lang="en-GB" dirty="0" smtClean="0"/>
              <a:t> (e.g., n-hexane, </a:t>
            </a:r>
            <a:r>
              <a:rPr lang="en-GB" dirty="0" err="1" smtClean="0"/>
              <a:t>tetrachloroethylene</a:t>
            </a:r>
            <a:r>
              <a:rPr lang="en-GB" dirty="0" smtClean="0"/>
              <a:t>, toluene).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smtClean="0"/>
              <a:t>Occupational toxicology of organic solvents</a:t>
            </a:r>
            <a:endParaRPr lang="en-US" dirty="0"/>
          </a:p>
        </p:txBody>
      </p:sp>
      <p:sp>
        <p:nvSpPr>
          <p:cNvPr id="3" name="Content Placeholder 2"/>
          <p:cNvSpPr>
            <a:spLocks noGrp="1"/>
          </p:cNvSpPr>
          <p:nvPr>
            <p:ph idx="1"/>
          </p:nvPr>
        </p:nvSpPr>
        <p:spPr>
          <a:xfrm>
            <a:off x="467544" y="1988840"/>
            <a:ext cx="8229600" cy="4277072"/>
          </a:xfrm>
        </p:spPr>
        <p:txBody>
          <a:bodyPr>
            <a:normAutofit fontScale="77500" lnSpcReduction="20000"/>
          </a:bodyPr>
          <a:lstStyle/>
          <a:p>
            <a:r>
              <a:rPr lang="en-GB" dirty="0" smtClean="0"/>
              <a:t>The risk to health from exposure to a solvent will depend on a number of factors including toxicity, exposure level and volatility.</a:t>
            </a:r>
            <a:endParaRPr lang="x-none" dirty="0" smtClean="0"/>
          </a:p>
          <a:p>
            <a:r>
              <a:rPr lang="en-GB" dirty="0" smtClean="0"/>
              <a:t> The rate of evaporation of different solvents varies widely. An indication of volatility is given by the vapour pressure – the higher the vapour pressure the greater the potential for significant generation of vapour. </a:t>
            </a:r>
            <a:endParaRPr lang="x-none" dirty="0" smtClean="0"/>
          </a:p>
          <a:p>
            <a:r>
              <a:rPr lang="en-GB" dirty="0" smtClean="0"/>
              <a:t>Solvent vapours are heavier than air and in a still environment a saturated vapour cloud will tend to sink towards the floor. However, high concentrations can build up within storage tanks or sumps where air movement is restricted or when large quantities of solvent vapour are released. </a:t>
            </a: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smtClean="0"/>
              <a:t>Occupational toxicology of organic solvents</a:t>
            </a:r>
            <a:endParaRPr lang="en-US" dirty="0"/>
          </a:p>
        </p:txBody>
      </p:sp>
      <p:sp>
        <p:nvSpPr>
          <p:cNvPr id="3" name="Content Placeholder 2"/>
          <p:cNvSpPr>
            <a:spLocks noGrp="1"/>
          </p:cNvSpPr>
          <p:nvPr>
            <p:ph idx="1"/>
          </p:nvPr>
        </p:nvSpPr>
        <p:spPr>
          <a:xfrm>
            <a:off x="467544" y="1916832"/>
            <a:ext cx="8229600" cy="4525963"/>
          </a:xfrm>
        </p:spPr>
        <p:txBody>
          <a:bodyPr>
            <a:normAutofit fontScale="92500" lnSpcReduction="10000"/>
          </a:bodyPr>
          <a:lstStyle/>
          <a:p>
            <a:r>
              <a:rPr lang="en-GB" dirty="0" smtClean="0"/>
              <a:t>Organic solvents are generally absorbed by two main routes of entry:</a:t>
            </a:r>
            <a:endParaRPr lang="x-none" dirty="0" smtClean="0"/>
          </a:p>
          <a:p>
            <a:pPr lvl="1"/>
            <a:r>
              <a:rPr lang="x-none" dirty="0" smtClean="0"/>
              <a:t>I</a:t>
            </a:r>
            <a:r>
              <a:rPr lang="en-GB" dirty="0" err="1" smtClean="0"/>
              <a:t>nhalation</a:t>
            </a:r>
            <a:r>
              <a:rPr lang="en-GB" dirty="0" smtClean="0"/>
              <a:t> of the solvent vapour</a:t>
            </a:r>
            <a:endParaRPr lang="x-none" dirty="0" smtClean="0"/>
          </a:p>
          <a:p>
            <a:pPr lvl="1"/>
            <a:r>
              <a:rPr lang="x-none" dirty="0" smtClean="0"/>
              <a:t>S</a:t>
            </a:r>
            <a:r>
              <a:rPr lang="en-GB" dirty="0" smtClean="0"/>
              <a:t>kin absorption. </a:t>
            </a:r>
            <a:endParaRPr lang="x-none" dirty="0" smtClean="0"/>
          </a:p>
          <a:p>
            <a:r>
              <a:rPr lang="en-GB" dirty="0" smtClean="0"/>
              <a:t>Solvent vapours are rapidly absorbed through the lungs and enter the bloodstream (causing systemic effects on target organs). </a:t>
            </a:r>
            <a:endParaRPr lang="x-none" dirty="0" smtClean="0"/>
          </a:p>
          <a:p>
            <a:r>
              <a:rPr lang="en-GB" dirty="0" smtClean="0"/>
              <a:t>Solvents in contact with the skin can cause local effects as well as being absorbed through the skin into the bloodstream.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GB" dirty="0" smtClean="0"/>
              <a:t>Occupational toxicology of organic solvents</a:t>
            </a:r>
            <a:endParaRPr lang="en-US" dirty="0"/>
          </a:p>
        </p:txBody>
      </p:sp>
      <p:sp>
        <p:nvSpPr>
          <p:cNvPr id="3" name="Content Placeholder 2"/>
          <p:cNvSpPr>
            <a:spLocks noGrp="1"/>
          </p:cNvSpPr>
          <p:nvPr>
            <p:ph idx="1"/>
          </p:nvPr>
        </p:nvSpPr>
        <p:spPr>
          <a:xfrm>
            <a:off x="467544" y="2060848"/>
            <a:ext cx="8229600" cy="4133056"/>
          </a:xfrm>
        </p:spPr>
        <p:txBody>
          <a:bodyPr>
            <a:normAutofit fontScale="92500"/>
          </a:bodyPr>
          <a:lstStyle/>
          <a:p>
            <a:r>
              <a:rPr lang="en-GB" dirty="0" smtClean="0"/>
              <a:t>Acute health effects are like in acute alcoholism. </a:t>
            </a:r>
            <a:endParaRPr lang="x-none" dirty="0" smtClean="0"/>
          </a:p>
          <a:p>
            <a:pPr lvl="1"/>
            <a:r>
              <a:rPr lang="en-GB" dirty="0" smtClean="0"/>
              <a:t>In the first phase, excitation: the exposed person is hyperactive; he is laughing and singing. </a:t>
            </a:r>
            <a:endParaRPr lang="x-none" dirty="0" smtClean="0"/>
          </a:p>
          <a:p>
            <a:pPr lvl="1"/>
            <a:r>
              <a:rPr lang="en-GB" dirty="0" smtClean="0"/>
              <a:t>In the second phase, depression symptoms like headache, drowsiness, nausea and dizziness occurs.</a:t>
            </a:r>
            <a:endParaRPr lang="x-none" dirty="0" smtClean="0"/>
          </a:p>
          <a:p>
            <a:pPr lvl="1"/>
            <a:r>
              <a:rPr lang="en-GB" dirty="0" smtClean="0"/>
              <a:t>In case that exposure continues the person will lose consciousness. </a:t>
            </a:r>
            <a:endParaRPr lang="x-none" dirty="0" smtClean="0"/>
          </a:p>
          <a:p>
            <a:pPr lvl="1"/>
            <a:r>
              <a:rPr lang="en-GB" dirty="0" smtClean="0"/>
              <a:t>Most severe intoxication is followed by coma and might be fatal.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a:normAutofit/>
          </a:bodyPr>
          <a:lstStyle/>
          <a:p>
            <a:r>
              <a:rPr lang="en-GB" dirty="0" smtClean="0"/>
              <a:t>Routes of exposure</a:t>
            </a:r>
            <a:endParaRPr lang="nl-BE" dirty="0"/>
          </a:p>
        </p:txBody>
      </p:sp>
      <p:sp>
        <p:nvSpPr>
          <p:cNvPr id="3" name="Tijdelijke aanduiding voor inhoud 2"/>
          <p:cNvSpPr>
            <a:spLocks noGrp="1"/>
          </p:cNvSpPr>
          <p:nvPr>
            <p:ph idx="1"/>
          </p:nvPr>
        </p:nvSpPr>
        <p:spPr/>
        <p:txBody>
          <a:bodyPr/>
          <a:lstStyle/>
          <a:p>
            <a:r>
              <a:rPr lang="en-GB" dirty="0" smtClean="0"/>
              <a:t>To exert a systemic toxic effect, a hazardous substance must first enter the circulation by crossing the body’s natural barriers. The two main ways this can occur are</a:t>
            </a:r>
            <a:r>
              <a:rPr lang="x-none" dirty="0" smtClean="0"/>
              <a:t>:</a:t>
            </a:r>
          </a:p>
          <a:p>
            <a:pPr lvl="1"/>
            <a:r>
              <a:rPr lang="x-none" dirty="0" smtClean="0"/>
              <a:t>P</a:t>
            </a:r>
            <a:r>
              <a:rPr lang="en-GB" dirty="0" err="1" smtClean="0"/>
              <a:t>assive</a:t>
            </a:r>
            <a:r>
              <a:rPr lang="en-GB" dirty="0" smtClean="0"/>
              <a:t> diffusion</a:t>
            </a:r>
            <a:endParaRPr lang="x-none" dirty="0" smtClean="0"/>
          </a:p>
          <a:p>
            <a:pPr lvl="1"/>
            <a:r>
              <a:rPr lang="x-none" dirty="0" smtClean="0"/>
              <a:t>A</a:t>
            </a:r>
            <a:r>
              <a:rPr lang="en-GB" dirty="0" err="1" smtClean="0"/>
              <a:t>ctive</a:t>
            </a:r>
            <a:r>
              <a:rPr lang="en-GB" dirty="0" smtClean="0"/>
              <a:t> transport</a:t>
            </a:r>
            <a:endParaRPr lang="nl-B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smtClean="0"/>
              <a:t>Occupational toxicology of organic solvents</a:t>
            </a:r>
            <a:endParaRPr lang="en-US" dirty="0"/>
          </a:p>
        </p:txBody>
      </p:sp>
      <p:sp>
        <p:nvSpPr>
          <p:cNvPr id="3" name="Content Placeholder 2"/>
          <p:cNvSpPr>
            <a:spLocks noGrp="1"/>
          </p:cNvSpPr>
          <p:nvPr>
            <p:ph idx="1"/>
          </p:nvPr>
        </p:nvSpPr>
        <p:spPr>
          <a:xfrm>
            <a:off x="467544" y="1988840"/>
            <a:ext cx="8229600" cy="4525963"/>
          </a:xfrm>
        </p:spPr>
        <p:txBody>
          <a:bodyPr>
            <a:normAutofit fontScale="70000" lnSpcReduction="20000"/>
          </a:bodyPr>
          <a:lstStyle/>
          <a:p>
            <a:r>
              <a:rPr lang="en-GB" dirty="0" smtClean="0"/>
              <a:t>Chronic exposure to organic solvents leads to its chronic adverse health effects. </a:t>
            </a:r>
            <a:endParaRPr lang="x-none" dirty="0" smtClean="0"/>
          </a:p>
          <a:p>
            <a:r>
              <a:rPr lang="en-GB" dirty="0" smtClean="0"/>
              <a:t>In case of dermal exposure, skin manifestation may include dermatitis, hyper or </a:t>
            </a:r>
            <a:r>
              <a:rPr lang="en-GB" dirty="0" err="1" smtClean="0"/>
              <a:t>hypopigmentation</a:t>
            </a:r>
            <a:r>
              <a:rPr lang="en-GB" dirty="0" smtClean="0"/>
              <a:t> of skin, allergic manifestations etc. </a:t>
            </a:r>
            <a:endParaRPr lang="x-none" dirty="0" smtClean="0"/>
          </a:p>
          <a:p>
            <a:r>
              <a:rPr lang="en-GB" dirty="0" smtClean="0"/>
              <a:t>Chronic exposure to organic solvents may cause liver and kidney damage; almost all kinds of haematological changes (decreased or increased number of erythrocytes, leucocytes and </a:t>
            </a:r>
            <a:r>
              <a:rPr lang="en-GB" dirty="0" err="1" smtClean="0"/>
              <a:t>thrombocytes</a:t>
            </a:r>
            <a:r>
              <a:rPr lang="en-GB" dirty="0" smtClean="0"/>
              <a:t>). </a:t>
            </a:r>
            <a:endParaRPr lang="x-none" dirty="0" smtClean="0"/>
          </a:p>
          <a:p>
            <a:r>
              <a:rPr lang="en-GB" dirty="0" smtClean="0"/>
              <a:t>Quite often as manifestation of peripheral nervous system damage patients are suffering from peripheral neuropathy. </a:t>
            </a:r>
            <a:endParaRPr lang="x-none" dirty="0" smtClean="0"/>
          </a:p>
          <a:p>
            <a:r>
              <a:rPr lang="en-GB" dirty="0" smtClean="0"/>
              <a:t>Brain damage is developing insidiously through years of organic solvents exposure. First symptoms like sleepless, nervousness, light depression are rarely recognized. Usually, organic solvents adverse health effects are recognized when more prominent symptoms like irritability, sleep disorders, dementia occurs.</a:t>
            </a: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GB" dirty="0" smtClean="0"/>
              <a:t>Occupational toxicology of organic solvents</a:t>
            </a:r>
            <a:endParaRPr lang="en-US" dirty="0"/>
          </a:p>
        </p:txBody>
      </p:sp>
      <p:sp>
        <p:nvSpPr>
          <p:cNvPr id="3" name="Content Placeholder 2"/>
          <p:cNvSpPr>
            <a:spLocks noGrp="1"/>
          </p:cNvSpPr>
          <p:nvPr>
            <p:ph idx="1"/>
          </p:nvPr>
        </p:nvSpPr>
        <p:spPr>
          <a:xfrm>
            <a:off x="467544" y="2060848"/>
            <a:ext cx="8229600" cy="4525963"/>
          </a:xfrm>
        </p:spPr>
        <p:txBody>
          <a:bodyPr>
            <a:normAutofit/>
          </a:bodyPr>
          <a:lstStyle/>
          <a:p>
            <a:r>
              <a:rPr lang="en-GB" dirty="0" smtClean="0"/>
              <a:t>Since the exposure to organic solvents in developed countries is decreasing more attention is directed towards other chronic effects like carcinogenesis, mutagenesis and effects on reproductive system. There are a number of organic solvents identified as carcinogens. One of the most common is benzene, responsible for </a:t>
            </a:r>
            <a:r>
              <a:rPr lang="en-GB" dirty="0" err="1" smtClean="0"/>
              <a:t>leukemia</a:t>
            </a:r>
            <a:r>
              <a:rPr lang="en-GB" dirty="0" smtClean="0"/>
              <a:t> and probably non Hodgkin Lymphoma.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GB" dirty="0" smtClean="0"/>
              <a:t>Prevention of toxic effects of hazardous substances</a:t>
            </a:r>
            <a:endParaRPr lang="en-US" dirty="0"/>
          </a:p>
        </p:txBody>
      </p:sp>
      <p:sp>
        <p:nvSpPr>
          <p:cNvPr id="3" name="Content Placeholder 2"/>
          <p:cNvSpPr>
            <a:spLocks noGrp="1"/>
          </p:cNvSpPr>
          <p:nvPr>
            <p:ph idx="1"/>
          </p:nvPr>
        </p:nvSpPr>
        <p:spPr>
          <a:xfrm>
            <a:off x="467544" y="2132856"/>
            <a:ext cx="8229600" cy="4525963"/>
          </a:xfrm>
        </p:spPr>
        <p:txBody>
          <a:bodyPr>
            <a:normAutofit fontScale="70000" lnSpcReduction="20000"/>
          </a:bodyPr>
          <a:lstStyle/>
          <a:p>
            <a:r>
              <a:rPr lang="en-GB" dirty="0" smtClean="0"/>
              <a:t>Prevention of toxic effects of hazardous substances is extremely important. This process demands multidisciplinary team work and occupational health specialists have an important role in this process. In occupational health and safety prevention there is a universally accepted hierarchy of measures:</a:t>
            </a:r>
            <a:endParaRPr lang="en-US" dirty="0" smtClean="0"/>
          </a:p>
          <a:p>
            <a:pPr>
              <a:buNone/>
            </a:pPr>
            <a:r>
              <a:rPr lang="en-GB" dirty="0" smtClean="0"/>
              <a:t> </a:t>
            </a:r>
            <a:endParaRPr lang="en-US" dirty="0" smtClean="0"/>
          </a:p>
          <a:p>
            <a:pPr marL="914400" lvl="1" indent="-514350">
              <a:buFont typeface="+mj-lt"/>
              <a:buAutoNum type="arabicPeriod"/>
            </a:pPr>
            <a:r>
              <a:rPr lang="en-GB" dirty="0" smtClean="0"/>
              <a:t>Elimination</a:t>
            </a:r>
            <a:endParaRPr lang="en-US" dirty="0" smtClean="0"/>
          </a:p>
          <a:p>
            <a:pPr marL="914400" lvl="1" indent="-514350">
              <a:buFont typeface="+mj-lt"/>
              <a:buAutoNum type="arabicPeriod"/>
            </a:pPr>
            <a:r>
              <a:rPr lang="en-GB" dirty="0" smtClean="0"/>
              <a:t>Substitution</a:t>
            </a:r>
            <a:endParaRPr lang="en-US" dirty="0" smtClean="0"/>
          </a:p>
          <a:p>
            <a:pPr marL="914400" lvl="1" indent="-514350">
              <a:buFont typeface="+mj-lt"/>
              <a:buAutoNum type="arabicPeriod"/>
            </a:pPr>
            <a:r>
              <a:rPr lang="en-GB" dirty="0" smtClean="0"/>
              <a:t>Isolation</a:t>
            </a:r>
            <a:endParaRPr lang="en-US" dirty="0" smtClean="0"/>
          </a:p>
          <a:p>
            <a:pPr marL="914400" lvl="1" indent="-514350">
              <a:buFont typeface="+mj-lt"/>
              <a:buAutoNum type="arabicPeriod"/>
            </a:pPr>
            <a:r>
              <a:rPr lang="en-GB" dirty="0" smtClean="0"/>
              <a:t>Segregation</a:t>
            </a:r>
            <a:endParaRPr lang="en-US" dirty="0" smtClean="0"/>
          </a:p>
          <a:p>
            <a:pPr marL="914400" lvl="1" indent="-514350">
              <a:buFont typeface="+mj-lt"/>
              <a:buAutoNum type="arabicPeriod"/>
            </a:pPr>
            <a:r>
              <a:rPr lang="en-GB" dirty="0" smtClean="0"/>
              <a:t>Engineering controls</a:t>
            </a:r>
            <a:endParaRPr lang="en-US" dirty="0" smtClean="0"/>
          </a:p>
          <a:p>
            <a:pPr marL="914400" lvl="1" indent="-514350">
              <a:buFont typeface="+mj-lt"/>
              <a:buAutoNum type="arabicPeriod"/>
            </a:pPr>
            <a:r>
              <a:rPr lang="en-GB" dirty="0" smtClean="0"/>
              <a:t>Administrative controls</a:t>
            </a:r>
            <a:endParaRPr lang="en-US" dirty="0" smtClean="0"/>
          </a:p>
          <a:p>
            <a:pPr marL="914400" lvl="1" indent="-514350">
              <a:buFont typeface="+mj-lt"/>
              <a:buAutoNum type="arabicPeriod"/>
            </a:pPr>
            <a:r>
              <a:rPr lang="en-GB" dirty="0" smtClean="0"/>
              <a:t>Personal protective equipment</a:t>
            </a:r>
            <a:endParaRPr lang="en-US" dirty="0" smtClean="0"/>
          </a:p>
          <a:p>
            <a:pPr marL="914400" lvl="1" indent="-514350">
              <a:buFont typeface="+mj-lt"/>
              <a:buAutoNum type="arabicPeriod"/>
            </a:pPr>
            <a:r>
              <a:rPr lang="en-GB" dirty="0" smtClean="0"/>
              <a:t>Housekeeping : provide training, signage – warning</a:t>
            </a: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t>Elimination – Substitution</a:t>
            </a:r>
            <a:endParaRPr lang="en-US" dirty="0"/>
          </a:p>
        </p:txBody>
      </p:sp>
      <p:sp>
        <p:nvSpPr>
          <p:cNvPr id="3" name="Content Placeholder 2"/>
          <p:cNvSpPr>
            <a:spLocks noGrp="1"/>
          </p:cNvSpPr>
          <p:nvPr>
            <p:ph idx="1"/>
          </p:nvPr>
        </p:nvSpPr>
        <p:spPr>
          <a:xfrm>
            <a:off x="467544" y="1844824"/>
            <a:ext cx="8229600" cy="4525963"/>
          </a:xfrm>
        </p:spPr>
        <p:txBody>
          <a:bodyPr>
            <a:normAutofit fontScale="92500" lnSpcReduction="20000"/>
          </a:bodyPr>
          <a:lstStyle/>
          <a:p>
            <a:r>
              <a:rPr lang="en-GB" dirty="0" smtClean="0"/>
              <a:t>The most effective form of prevention is simply elimination of the hazardous substance or the whole process in which it is used. However, this is not often applicable, but quite often a hazardous substance can be substituted with a less toxic one. The most well known substitutions are:</a:t>
            </a:r>
            <a:endParaRPr lang="en-US" dirty="0" smtClean="0"/>
          </a:p>
          <a:p>
            <a:pPr lvl="1"/>
            <a:r>
              <a:rPr lang="en-GB" dirty="0" smtClean="0"/>
              <a:t>Benzene replaced with toluene</a:t>
            </a:r>
            <a:endParaRPr lang="en-US" dirty="0" smtClean="0"/>
          </a:p>
          <a:p>
            <a:pPr lvl="1"/>
            <a:r>
              <a:rPr lang="en-GB" dirty="0" smtClean="0"/>
              <a:t>Trichloroethylene replaced with </a:t>
            </a:r>
            <a:r>
              <a:rPr lang="en-GB" dirty="0" err="1" smtClean="0"/>
              <a:t>Perchloroethylene</a:t>
            </a:r>
            <a:r>
              <a:rPr lang="en-GB" dirty="0" smtClean="0"/>
              <a:t> or </a:t>
            </a:r>
            <a:r>
              <a:rPr lang="en-GB" i="1" dirty="0" smtClean="0"/>
              <a:t>n</a:t>
            </a:r>
            <a:r>
              <a:rPr lang="en-GB" dirty="0" smtClean="0"/>
              <a:t>-</a:t>
            </a:r>
            <a:r>
              <a:rPr lang="en-GB" dirty="0" err="1" smtClean="0"/>
              <a:t>propyl</a:t>
            </a:r>
            <a:r>
              <a:rPr lang="en-GB" dirty="0" smtClean="0"/>
              <a:t> bromide </a:t>
            </a:r>
            <a:endParaRPr lang="en-US" dirty="0" smtClean="0"/>
          </a:p>
          <a:p>
            <a:pPr lvl="1"/>
            <a:r>
              <a:rPr lang="en-GB" dirty="0" smtClean="0"/>
              <a:t>Carbon tetrachloride replaced with methyl chloroform</a:t>
            </a:r>
            <a:endParaRPr lang="en-US" dirty="0" smtClean="0"/>
          </a:p>
          <a:p>
            <a:pPr lvl="1"/>
            <a:r>
              <a:rPr lang="en-GB" dirty="0" smtClean="0"/>
              <a:t>Asbestos replaced with synthetic and ceramics materials</a:t>
            </a:r>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r>
              <a:rPr lang="en-GB" dirty="0" smtClean="0"/>
              <a:t>Isolation</a:t>
            </a:r>
            <a:endParaRPr lang="en-US" dirty="0"/>
          </a:p>
        </p:txBody>
      </p:sp>
      <p:sp>
        <p:nvSpPr>
          <p:cNvPr id="3" name="Content Placeholder 2"/>
          <p:cNvSpPr>
            <a:spLocks noGrp="1"/>
          </p:cNvSpPr>
          <p:nvPr>
            <p:ph idx="1"/>
          </p:nvPr>
        </p:nvSpPr>
        <p:spPr>
          <a:xfrm>
            <a:off x="467544" y="2564904"/>
            <a:ext cx="8229600" cy="2548880"/>
          </a:xfrm>
        </p:spPr>
        <p:txBody>
          <a:bodyPr/>
          <a:lstStyle/>
          <a:p>
            <a:r>
              <a:rPr lang="en-GB" dirty="0" smtClean="0"/>
              <a:t>Wherever it is possible processes or operations in which exposure to hazardous substances might occur should be completely enclosed.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smtClean="0"/>
              <a:t>Segregation</a:t>
            </a:r>
            <a:endParaRPr lang="en-US" dirty="0"/>
          </a:p>
        </p:txBody>
      </p:sp>
      <p:sp>
        <p:nvSpPr>
          <p:cNvPr id="3" name="Content Placeholder 2"/>
          <p:cNvSpPr>
            <a:spLocks noGrp="1"/>
          </p:cNvSpPr>
          <p:nvPr>
            <p:ph idx="1"/>
          </p:nvPr>
        </p:nvSpPr>
        <p:spPr>
          <a:xfrm>
            <a:off x="467544" y="1916832"/>
            <a:ext cx="8229600" cy="3701008"/>
          </a:xfrm>
        </p:spPr>
        <p:txBody>
          <a:bodyPr/>
          <a:lstStyle/>
          <a:p>
            <a:r>
              <a:rPr lang="en-GB" dirty="0" smtClean="0"/>
              <a:t>When isolation is not an appropriate measure, hazardous processes or operations can be segregated from lower risk ones by placing them in a separate room, or in a separate building thereby minimizing the number of workers at risk.</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dirty="0" smtClean="0"/>
              <a:t>Engineering Controls</a:t>
            </a:r>
            <a:endParaRPr lang="en-US" dirty="0"/>
          </a:p>
        </p:txBody>
      </p:sp>
      <p:sp>
        <p:nvSpPr>
          <p:cNvPr id="3" name="Content Placeholder 2"/>
          <p:cNvSpPr>
            <a:spLocks noGrp="1"/>
          </p:cNvSpPr>
          <p:nvPr>
            <p:ph idx="1"/>
          </p:nvPr>
        </p:nvSpPr>
        <p:spPr>
          <a:xfrm>
            <a:off x="467544" y="2132856"/>
            <a:ext cx="8229600" cy="4133056"/>
          </a:xfrm>
        </p:spPr>
        <p:txBody>
          <a:bodyPr>
            <a:normAutofit fontScale="70000" lnSpcReduction="20000"/>
          </a:bodyPr>
          <a:lstStyle/>
          <a:p>
            <a:r>
              <a:rPr lang="en-GB" dirty="0" smtClean="0"/>
              <a:t>In case that in processes it is impossible to implement the above mentioned measures or in case that they are insufficient there is always possibility to implement engineering controls based on local and general ventilation.</a:t>
            </a:r>
            <a:endParaRPr lang="en-US" dirty="0" smtClean="0"/>
          </a:p>
          <a:p>
            <a:r>
              <a:rPr lang="en-GB" i="1" dirty="0" smtClean="0"/>
              <a:t>Local Exhaust Ventilation </a:t>
            </a:r>
            <a:r>
              <a:rPr lang="en-GB" dirty="0" smtClean="0"/>
              <a:t>is based on capturing contaminants near to the source of emission or application and its elimination to a safe location or further processing and in some cases returning to a process. This measure is particularly valuable for situations that involve a point source release of toxic contaminants.</a:t>
            </a:r>
            <a:endParaRPr lang="en-US" dirty="0" smtClean="0"/>
          </a:p>
          <a:p>
            <a:r>
              <a:rPr lang="en-GB" i="1" dirty="0" smtClean="0"/>
              <a:t>General / Dilution Ventilation </a:t>
            </a:r>
            <a:r>
              <a:rPr lang="en-GB" dirty="0" smtClean="0"/>
              <a:t>is widely used throughout industry for the ventilation of processes with low risk for hazardous substance exposure. It is not suitable for the control of dust, mist of fume or for substances of moderate to high toxicity, or in situations where the rate of generation of contamination is non-uniform or high.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dirty="0" smtClean="0"/>
              <a:t>Administrative Controls</a:t>
            </a:r>
            <a:endParaRPr lang="en-US" dirty="0"/>
          </a:p>
        </p:txBody>
      </p:sp>
      <p:sp>
        <p:nvSpPr>
          <p:cNvPr id="3" name="Content Placeholder 2"/>
          <p:cNvSpPr>
            <a:spLocks noGrp="1"/>
          </p:cNvSpPr>
          <p:nvPr>
            <p:ph idx="1"/>
          </p:nvPr>
        </p:nvSpPr>
        <p:spPr>
          <a:xfrm>
            <a:off x="467544" y="2060848"/>
            <a:ext cx="8229600" cy="4133056"/>
          </a:xfrm>
        </p:spPr>
        <p:txBody>
          <a:bodyPr>
            <a:normAutofit fontScale="77500" lnSpcReduction="20000"/>
          </a:bodyPr>
          <a:lstStyle/>
          <a:p>
            <a:r>
              <a:rPr lang="en-GB" dirty="0" smtClean="0"/>
              <a:t>Administrative controls relate to how the interaction between personnel and the process/operation are organised. Great care is needed to ensure that procedures, once adopted, are observed</a:t>
            </a:r>
            <a:r>
              <a:rPr lang="x-none" dirty="0" smtClean="0"/>
              <a:t>.</a:t>
            </a:r>
          </a:p>
          <a:p>
            <a:r>
              <a:rPr lang="en-GB" dirty="0" smtClean="0"/>
              <a:t>Sometimes the hazardous operation can be conducted during the evening or night shift when fewer workers are around to be exposed. </a:t>
            </a:r>
            <a:endParaRPr lang="x-none" dirty="0" smtClean="0"/>
          </a:p>
          <a:p>
            <a:r>
              <a:rPr lang="en-GB" dirty="0" smtClean="0"/>
              <a:t>Job rotation is another method of „protecting</a:t>
            </a:r>
            <a:r>
              <a:rPr lang="x-none" dirty="0" smtClean="0"/>
              <a:t>”</a:t>
            </a:r>
            <a:r>
              <a:rPr lang="en-GB" dirty="0" smtClean="0"/>
              <a:t> personnel, through controlling work patterns. </a:t>
            </a:r>
            <a:endParaRPr lang="x-none" dirty="0" smtClean="0"/>
          </a:p>
          <a:p>
            <a:r>
              <a:rPr lang="en-GB" dirty="0" smtClean="0"/>
              <a:t>The worker</a:t>
            </a:r>
            <a:r>
              <a:rPr lang="x-none" dirty="0" smtClean="0"/>
              <a:t>s</a:t>
            </a:r>
            <a:r>
              <a:rPr lang="en-GB" dirty="0" smtClean="0"/>
              <a:t> can often influence the extent to which they are exposed to airborne contaminants, e.g. for welding, via stance and/or working upwind of the weld.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Autofit/>
          </a:bodyPr>
          <a:lstStyle/>
          <a:p>
            <a:r>
              <a:rPr lang="en-GB" dirty="0" smtClean="0"/>
              <a:t>Personal Protective Equipment (PPE)</a:t>
            </a:r>
            <a:endParaRPr lang="en-US" dirty="0"/>
          </a:p>
        </p:txBody>
      </p:sp>
      <p:sp>
        <p:nvSpPr>
          <p:cNvPr id="3" name="Content Placeholder 2"/>
          <p:cNvSpPr>
            <a:spLocks noGrp="1"/>
          </p:cNvSpPr>
          <p:nvPr>
            <p:ph idx="1"/>
          </p:nvPr>
        </p:nvSpPr>
        <p:spPr>
          <a:xfrm>
            <a:off x="467544" y="2332037"/>
            <a:ext cx="8229600" cy="4525963"/>
          </a:xfrm>
        </p:spPr>
        <p:txBody>
          <a:bodyPr>
            <a:normAutofit fontScale="92500" lnSpcReduction="20000"/>
          </a:bodyPr>
          <a:lstStyle/>
          <a:p>
            <a:r>
              <a:rPr lang="en-GB" dirty="0" smtClean="0"/>
              <a:t>PPE is normally considered to be the last measure in prevention of adverse health effects of hazardous substances. </a:t>
            </a:r>
            <a:endParaRPr lang="x-none" dirty="0" smtClean="0"/>
          </a:p>
          <a:p>
            <a:r>
              <a:rPr lang="en-GB" dirty="0" smtClean="0"/>
              <a:t>In case that all preceding measures are insufficient or not reasonably practicable in achieving a satisfactory workplace environment personal protective equipment should be implemented. </a:t>
            </a:r>
            <a:endParaRPr lang="x-none" dirty="0" smtClean="0"/>
          </a:p>
          <a:p>
            <a:r>
              <a:rPr lang="en-GB" dirty="0" smtClean="0"/>
              <a:t>It is important that the protection is effective and comfortable; most personal protective equipment is not comfortable for extended use.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72.jpg"/>
          <p:cNvPicPr>
            <a:picLocks noChangeAspect="1"/>
          </p:cNvPicPr>
          <p:nvPr/>
        </p:nvPicPr>
        <p:blipFill>
          <a:blip r:embed="rId2" cstate="print"/>
          <a:stretch>
            <a:fillRect/>
          </a:stretch>
        </p:blipFill>
        <p:spPr>
          <a:xfrm>
            <a:off x="1907704" y="0"/>
            <a:ext cx="4205976" cy="2813568"/>
          </a:xfrm>
          <a:prstGeom prst="rect">
            <a:avLst/>
          </a:prstGeom>
        </p:spPr>
      </p:pic>
      <p:pic>
        <p:nvPicPr>
          <p:cNvPr id="7" name="Picture 6" descr="oshappe.jpg"/>
          <p:cNvPicPr>
            <a:picLocks noChangeAspect="1"/>
          </p:cNvPicPr>
          <p:nvPr/>
        </p:nvPicPr>
        <p:blipFill>
          <a:blip r:embed="rId3" cstate="print"/>
          <a:stretch>
            <a:fillRect/>
          </a:stretch>
        </p:blipFill>
        <p:spPr>
          <a:xfrm>
            <a:off x="6048375" y="0"/>
            <a:ext cx="3095625" cy="2333625"/>
          </a:xfrm>
          <a:prstGeom prst="rect">
            <a:avLst/>
          </a:prstGeom>
        </p:spPr>
      </p:pic>
      <p:pic>
        <p:nvPicPr>
          <p:cNvPr id="8" name="Picture 7" descr="ppen.gif"/>
          <p:cNvPicPr>
            <a:picLocks noChangeAspect="1"/>
          </p:cNvPicPr>
          <p:nvPr/>
        </p:nvPicPr>
        <p:blipFill>
          <a:blip r:embed="rId4" cstate="print"/>
          <a:stretch>
            <a:fillRect/>
          </a:stretch>
        </p:blipFill>
        <p:spPr>
          <a:xfrm>
            <a:off x="0" y="764704"/>
            <a:ext cx="3491880" cy="2873932"/>
          </a:xfrm>
          <a:prstGeom prst="rect">
            <a:avLst/>
          </a:prstGeom>
        </p:spPr>
      </p:pic>
      <p:pic>
        <p:nvPicPr>
          <p:cNvPr id="9" name="Picture 8" descr="ppe.jpg"/>
          <p:cNvPicPr>
            <a:picLocks noChangeAspect="1"/>
          </p:cNvPicPr>
          <p:nvPr/>
        </p:nvPicPr>
        <p:blipFill>
          <a:blip r:embed="rId5" cstate="print"/>
          <a:stretch>
            <a:fillRect/>
          </a:stretch>
        </p:blipFill>
        <p:spPr>
          <a:xfrm>
            <a:off x="0" y="4070537"/>
            <a:ext cx="4529628" cy="2787463"/>
          </a:xfrm>
          <a:prstGeom prst="rect">
            <a:avLst/>
          </a:prstGeom>
        </p:spPr>
      </p:pic>
      <p:pic>
        <p:nvPicPr>
          <p:cNvPr id="4" name="Content Placeholder 3" descr="ppe_main_image.jpg"/>
          <p:cNvPicPr>
            <a:picLocks noGrp="1" noChangeAspect="1"/>
          </p:cNvPicPr>
          <p:nvPr>
            <p:ph idx="1"/>
          </p:nvPr>
        </p:nvPicPr>
        <p:blipFill>
          <a:blip r:embed="rId6" cstate="print"/>
          <a:stretch>
            <a:fillRect/>
          </a:stretch>
        </p:blipFill>
        <p:spPr>
          <a:xfrm>
            <a:off x="3635896" y="3284984"/>
            <a:ext cx="5862414" cy="3737422"/>
          </a:xfrm>
        </p:spPr>
      </p:pic>
      <p:pic>
        <p:nvPicPr>
          <p:cNvPr id="6" name="Picture 5" descr="personal-protective-equipment.jpg"/>
          <p:cNvPicPr>
            <a:picLocks noChangeAspect="1"/>
          </p:cNvPicPr>
          <p:nvPr/>
        </p:nvPicPr>
        <p:blipFill>
          <a:blip r:embed="rId7" cstate="print"/>
          <a:stretch>
            <a:fillRect/>
          </a:stretch>
        </p:blipFill>
        <p:spPr>
          <a:xfrm>
            <a:off x="6762750" y="1988840"/>
            <a:ext cx="2381250" cy="20764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Excretion</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The main routes of excretion of hazardous substances are:</a:t>
            </a:r>
            <a:endParaRPr lang="en-US" dirty="0" smtClean="0"/>
          </a:p>
          <a:p>
            <a:pPr lvl="1"/>
            <a:r>
              <a:rPr lang="en-GB" dirty="0" smtClean="0"/>
              <a:t>Renal (via the kidneys)</a:t>
            </a:r>
            <a:r>
              <a:rPr lang="x-none" dirty="0" smtClean="0"/>
              <a:t> - </a:t>
            </a:r>
            <a:r>
              <a:rPr lang="en-GB" dirty="0" smtClean="0"/>
              <a:t>for small, water-soluble molecules</a:t>
            </a:r>
            <a:endParaRPr lang="en-US" dirty="0" smtClean="0"/>
          </a:p>
          <a:p>
            <a:pPr lvl="1"/>
            <a:r>
              <a:rPr lang="en-GB" dirty="0" err="1" smtClean="0"/>
              <a:t>Biliary</a:t>
            </a:r>
            <a:r>
              <a:rPr lang="en-GB" dirty="0" smtClean="0"/>
              <a:t> (via the liver and GIT) - is the second most important route of elimination of substances from the body, and for some materials (such as lipid soluble) may be the most important. </a:t>
            </a:r>
            <a:endParaRPr lang="en-US" dirty="0" smtClean="0"/>
          </a:p>
          <a:p>
            <a:pPr lvl="1"/>
            <a:r>
              <a:rPr lang="en-GB" dirty="0" smtClean="0"/>
              <a:t>Pulmonary (exhalation via the lungs)</a:t>
            </a:r>
            <a:r>
              <a:rPr lang="x-none" dirty="0" smtClean="0"/>
              <a:t> - </a:t>
            </a:r>
            <a:r>
              <a:rPr lang="en-GB" dirty="0" smtClean="0"/>
              <a:t>an important route of excretion for volatile substances. </a:t>
            </a:r>
            <a:endParaRPr lang="en-US" dirty="0" smtClean="0"/>
          </a:p>
          <a:p>
            <a:pPr lvl="1"/>
            <a:r>
              <a:rPr lang="en-GB" dirty="0" err="1" smtClean="0"/>
              <a:t>Secretory</a:t>
            </a:r>
            <a:r>
              <a:rPr lang="en-GB" dirty="0" smtClean="0"/>
              <a:t> (in fluids such as sweat, semen, tears</a:t>
            </a:r>
            <a:r>
              <a:rPr lang="x-none" dirty="0" smtClean="0"/>
              <a:t>)</a:t>
            </a:r>
            <a:r>
              <a:rPr lang="en-GB" dirty="0" smtClean="0"/>
              <a:t> </a:t>
            </a:r>
            <a:r>
              <a:rPr lang="x-none" dirty="0" smtClean="0"/>
              <a:t>-</a:t>
            </a:r>
            <a:r>
              <a:rPr lang="en-GB" dirty="0" smtClean="0"/>
              <a:t> a minor route</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Housekeeping</a:t>
            </a:r>
            <a:endParaRPr lang="en-US" dirty="0"/>
          </a:p>
        </p:txBody>
      </p:sp>
      <p:sp>
        <p:nvSpPr>
          <p:cNvPr id="3" name="Content Placeholder 2"/>
          <p:cNvSpPr>
            <a:spLocks noGrp="1"/>
          </p:cNvSpPr>
          <p:nvPr>
            <p:ph idx="1"/>
          </p:nvPr>
        </p:nvSpPr>
        <p:spPr/>
        <p:txBody>
          <a:bodyPr>
            <a:normAutofit fontScale="77500" lnSpcReduction="20000"/>
          </a:bodyPr>
          <a:lstStyle/>
          <a:p>
            <a:r>
              <a:rPr lang="en-GB" dirty="0" smtClean="0"/>
              <a:t>Good housekeeping is particularly important in processes and laboratories where hazardous materials may be handled. Clear labelling, with relevant health and safety advice, careful and appropriate storage and good work techniques all need to be addressed. Proper preventative maintenance schedules and regular inspection/leak detection of process plant; plus frequent maintenance, examination and testing of engineering controls are essential if effective control is to be achieved and kept. </a:t>
            </a:r>
            <a:endParaRPr lang="en-US" dirty="0" smtClean="0"/>
          </a:p>
          <a:p>
            <a:r>
              <a:rPr lang="en-GB" dirty="0" smtClean="0"/>
              <a:t>Education of employees on health hazards in the workplace and the importance of correctly using all the control measures provided, adopting recommended operating procedures and wearing personal protection, if required, is needed in order to minimise the risk to health. </a:t>
            </a: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rtlCol="0">
            <a:normAutofit fontScale="90000"/>
          </a:bodyPr>
          <a:lstStyle/>
          <a:p>
            <a:pPr fontAlgn="auto">
              <a:spcAft>
                <a:spcPts val="0"/>
              </a:spcAft>
              <a:defRPr/>
            </a:pPr>
            <a:r>
              <a:rPr lang="nl-NL" dirty="0" smtClean="0"/>
              <a:t/>
            </a:r>
            <a:br>
              <a:rPr lang="nl-NL" dirty="0" smtClean="0"/>
            </a:br>
            <a:r>
              <a:rPr lang="nl-NL" dirty="0" smtClean="0"/>
              <a:t/>
            </a:r>
            <a:br>
              <a:rPr lang="nl-NL" dirty="0" smtClean="0"/>
            </a:br>
            <a:r>
              <a:rPr lang="nl-NL" sz="4900" dirty="0" err="1" smtClean="0"/>
              <a:t>Don’t</a:t>
            </a:r>
            <a:r>
              <a:rPr lang="nl-NL" sz="4900" dirty="0" smtClean="0"/>
              <a:t> </a:t>
            </a:r>
            <a:r>
              <a:rPr lang="nl-NL" sz="4900" dirty="0" err="1" smtClean="0"/>
              <a:t>forget</a:t>
            </a:r>
            <a:r>
              <a:rPr lang="nl-NL" sz="4900" dirty="0" smtClean="0"/>
              <a:t> the WARP  </a:t>
            </a:r>
            <a:br>
              <a:rPr lang="nl-NL" sz="4900" dirty="0" smtClean="0"/>
            </a:br>
            <a:r>
              <a:rPr lang="en-US" sz="4900" dirty="0" smtClean="0"/>
              <a:t/>
            </a:r>
            <a:br>
              <a:rPr lang="en-US" sz="4900" dirty="0" smtClean="0"/>
            </a:br>
            <a:r>
              <a:rPr lang="en-US" sz="2200" dirty="0" smtClean="0"/>
              <a:t/>
            </a:r>
            <a:br>
              <a:rPr lang="en-US" sz="2200" dirty="0" smtClean="0"/>
            </a:br>
            <a:endParaRPr lang="en-US" sz="2200" dirty="0"/>
          </a:p>
        </p:txBody>
      </p:sp>
      <p:sp>
        <p:nvSpPr>
          <p:cNvPr id="3" name="Tijdelijke aanduiding voor inhoud 2"/>
          <p:cNvSpPr>
            <a:spLocks noGrp="1"/>
          </p:cNvSpPr>
          <p:nvPr>
            <p:ph idx="1"/>
          </p:nvPr>
        </p:nvSpPr>
        <p:spPr>
          <a:xfrm>
            <a:off x="467544" y="1556792"/>
            <a:ext cx="8229600" cy="4857750"/>
          </a:xfrm>
        </p:spPr>
        <p:txBody>
          <a:bodyPr rtlCol="0">
            <a:normAutofit fontScale="25000" lnSpcReduction="20000"/>
          </a:bodyPr>
          <a:lstStyle/>
          <a:p>
            <a:pPr fontAlgn="auto">
              <a:spcAft>
                <a:spcPts val="0"/>
              </a:spcAft>
              <a:buFont typeface="Arial" pitchFamily="34" charset="0"/>
              <a:buNone/>
              <a:defRPr/>
            </a:pPr>
            <a:r>
              <a:rPr lang="en-GB" dirty="0"/>
              <a:t> </a:t>
            </a:r>
            <a:endParaRPr lang="en-US" dirty="0"/>
          </a:p>
          <a:p>
            <a:pPr marL="342900" lvl="1" indent="-342900" fontAlgn="auto">
              <a:spcAft>
                <a:spcPts val="0"/>
              </a:spcAft>
              <a:buFont typeface="Arial" pitchFamily="34" charset="0"/>
              <a:buChar char="•"/>
              <a:defRPr/>
            </a:pPr>
            <a:r>
              <a:rPr lang="en-GB" sz="8000" b="1" dirty="0"/>
              <a:t>W</a:t>
            </a:r>
            <a:r>
              <a:rPr lang="en-GB" sz="8000" dirty="0"/>
              <a:t>ork : could the work of the patient be (part of) the cause or the aggravation of his/her complaint </a:t>
            </a:r>
            <a:r>
              <a:rPr lang="en-GB" sz="8000" dirty="0" smtClean="0"/>
              <a:t>or </a:t>
            </a:r>
            <a:r>
              <a:rPr lang="en-GB" sz="8000" dirty="0"/>
              <a:t>disease? </a:t>
            </a:r>
            <a:endParaRPr lang="en-GB" sz="8000" dirty="0" smtClean="0"/>
          </a:p>
          <a:p>
            <a:pPr marL="742950" lvl="2" indent="-342900">
              <a:defRPr/>
            </a:pPr>
            <a:r>
              <a:rPr lang="en-GB" sz="8000" dirty="0" smtClean="0"/>
              <a:t>Skin lesion </a:t>
            </a:r>
            <a:r>
              <a:rPr lang="x-none" sz="8000" dirty="0" smtClean="0"/>
              <a:t>in</a:t>
            </a:r>
            <a:r>
              <a:rPr lang="en-GB" sz="8000" dirty="0" smtClean="0"/>
              <a:t> worker</a:t>
            </a:r>
            <a:r>
              <a:rPr lang="x-none" sz="8000" dirty="0" smtClean="0"/>
              <a:t> exposed to organic solvents</a:t>
            </a:r>
          </a:p>
          <a:p>
            <a:pPr marL="742950" lvl="2" indent="-342900">
              <a:defRPr/>
            </a:pPr>
            <a:r>
              <a:rPr lang="x-none" sz="8000" dirty="0" smtClean="0"/>
              <a:t>Lung firbrosis in asbestos exposed worker</a:t>
            </a:r>
            <a:endParaRPr lang="en-US" sz="8000" dirty="0"/>
          </a:p>
          <a:p>
            <a:pPr marL="342900" lvl="1" indent="-342900" fontAlgn="auto">
              <a:spcAft>
                <a:spcPts val="0"/>
              </a:spcAft>
              <a:buFont typeface="Arial" pitchFamily="34" charset="0"/>
              <a:buChar char="•"/>
              <a:defRPr/>
            </a:pPr>
            <a:r>
              <a:rPr lang="en-GB" sz="8000" b="1" dirty="0"/>
              <a:t>A</a:t>
            </a:r>
            <a:r>
              <a:rPr lang="en-GB" sz="8000" dirty="0"/>
              <a:t>ctivities : could the complaint / disease of the patient have consequences for his/her activities and participation in </a:t>
            </a:r>
            <a:r>
              <a:rPr lang="en-GB" sz="8000" dirty="0" smtClean="0"/>
              <a:t>work</a:t>
            </a:r>
          </a:p>
          <a:p>
            <a:pPr marL="742950" lvl="2" indent="-342900">
              <a:defRPr/>
            </a:pPr>
            <a:r>
              <a:rPr lang="x-none" sz="8000" dirty="0" smtClean="0"/>
              <a:t>Liver disease in </a:t>
            </a:r>
            <a:r>
              <a:rPr lang="en-GB" sz="8000" dirty="0" smtClean="0"/>
              <a:t>worker</a:t>
            </a:r>
            <a:r>
              <a:rPr lang="x-none" sz="8000" dirty="0" smtClean="0"/>
              <a:t> exposed to organic solvents</a:t>
            </a:r>
            <a:endParaRPr lang="en-GB" sz="8000" dirty="0" smtClean="0"/>
          </a:p>
          <a:p>
            <a:pPr marL="742950" lvl="2" indent="-342900">
              <a:defRPr/>
            </a:pPr>
            <a:r>
              <a:rPr lang="x-none" sz="8000" dirty="0" smtClean="0"/>
              <a:t>Chronic </a:t>
            </a:r>
            <a:r>
              <a:rPr lang="en-US" sz="8000" dirty="0" smtClean="0"/>
              <a:t>obstructive pulmonary disease </a:t>
            </a:r>
            <a:r>
              <a:rPr lang="x-none" sz="8000" dirty="0" smtClean="0"/>
              <a:t>in worker exposed to chlorine</a:t>
            </a:r>
            <a:endParaRPr lang="en-US" sz="8000" dirty="0" smtClean="0"/>
          </a:p>
          <a:p>
            <a:pPr marL="342900" lvl="1" indent="-342900" fontAlgn="auto">
              <a:spcAft>
                <a:spcPts val="0"/>
              </a:spcAft>
              <a:buFont typeface="Arial" pitchFamily="34" charset="0"/>
              <a:buChar char="•"/>
              <a:defRPr/>
            </a:pPr>
            <a:r>
              <a:rPr lang="en-GB" sz="8000" b="1" dirty="0" smtClean="0"/>
              <a:t>R</a:t>
            </a:r>
            <a:r>
              <a:rPr lang="en-GB" sz="8000" dirty="0" smtClean="0"/>
              <a:t>eferral </a:t>
            </a:r>
            <a:r>
              <a:rPr lang="en-GB" sz="8000" dirty="0"/>
              <a:t>: should I refer my patient to an occupational physician or another specialist</a:t>
            </a:r>
            <a:r>
              <a:rPr lang="en-US" sz="8000" dirty="0"/>
              <a:t> </a:t>
            </a:r>
            <a:endParaRPr lang="en-US" sz="8000" dirty="0" smtClean="0"/>
          </a:p>
          <a:p>
            <a:pPr marL="742950" lvl="2" indent="-342900">
              <a:defRPr/>
            </a:pPr>
            <a:r>
              <a:rPr lang="en-US" sz="8000" dirty="0" smtClean="0"/>
              <a:t>Should </a:t>
            </a:r>
            <a:r>
              <a:rPr lang="x-none" sz="8000" dirty="0" smtClean="0"/>
              <a:t>cadmium exposed worker with emphysema</a:t>
            </a:r>
            <a:r>
              <a:rPr lang="en-US" sz="8000" dirty="0" smtClean="0"/>
              <a:t>, take specific precautions?</a:t>
            </a:r>
            <a:endParaRPr lang="en-US" sz="8000" dirty="0"/>
          </a:p>
          <a:p>
            <a:pPr marL="342900" lvl="1" indent="-342900" fontAlgn="auto">
              <a:spcAft>
                <a:spcPts val="0"/>
              </a:spcAft>
              <a:buFont typeface="Arial" pitchFamily="34" charset="0"/>
              <a:buChar char="•"/>
              <a:defRPr/>
            </a:pPr>
            <a:r>
              <a:rPr lang="en-GB" sz="8000" b="1" dirty="0"/>
              <a:t>P</a:t>
            </a:r>
            <a:r>
              <a:rPr lang="en-GB" sz="8000" dirty="0"/>
              <a:t>revention : Can I do something to prevent the (return of the) complaint or disease</a:t>
            </a:r>
            <a:r>
              <a:rPr lang="en-GB" sz="8000" dirty="0" smtClean="0"/>
              <a:t>?</a:t>
            </a:r>
          </a:p>
          <a:p>
            <a:pPr marL="742950" lvl="2" indent="-342900">
              <a:defRPr/>
            </a:pPr>
            <a:r>
              <a:rPr lang="en-GB" sz="8000" dirty="0" smtClean="0"/>
              <a:t>Is </a:t>
            </a:r>
            <a:r>
              <a:rPr lang="en-GB" sz="8000" dirty="0" err="1" smtClean="0"/>
              <a:t>th</a:t>
            </a:r>
            <a:r>
              <a:rPr lang="x-none" sz="8000" dirty="0" smtClean="0"/>
              <a:t>ere a need for t</a:t>
            </a:r>
            <a:r>
              <a:rPr lang="en-GB" sz="8000" dirty="0" err="1" smtClean="0"/>
              <a:t>richloroethylene</a:t>
            </a:r>
            <a:r>
              <a:rPr lang="en-GB" sz="8000" dirty="0" smtClean="0"/>
              <a:t> </a:t>
            </a:r>
            <a:r>
              <a:rPr lang="x-none" sz="8000" dirty="0" smtClean="0"/>
              <a:t>replacement in dry cleaning shop</a:t>
            </a:r>
            <a:r>
              <a:rPr lang="en-GB" sz="8000" dirty="0" smtClean="0"/>
              <a:t>?</a:t>
            </a:r>
            <a:endParaRPr lang="en-US" sz="8000"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Exposure assessment</a:t>
            </a:r>
            <a:endParaRPr lang="en-US" dirty="0"/>
          </a:p>
        </p:txBody>
      </p:sp>
      <p:sp>
        <p:nvSpPr>
          <p:cNvPr id="3" name="Content Placeholder 2"/>
          <p:cNvSpPr>
            <a:spLocks noGrp="1"/>
          </p:cNvSpPr>
          <p:nvPr>
            <p:ph idx="1"/>
          </p:nvPr>
        </p:nvSpPr>
        <p:spPr/>
        <p:txBody>
          <a:bodyPr/>
          <a:lstStyle/>
          <a:p>
            <a:r>
              <a:rPr lang="en-GB" dirty="0" smtClean="0"/>
              <a:t>Exposure assessment is the process of estimating or measuring the magnitude, frequency and duration of exposure to an agent.</a:t>
            </a:r>
            <a:endParaRPr lang="x-none" dirty="0" smtClean="0"/>
          </a:p>
          <a:p>
            <a:r>
              <a:rPr lang="en-GB" dirty="0" smtClean="0"/>
              <a:t>It could be performed through two basic concepts:</a:t>
            </a:r>
            <a:endParaRPr lang="en-US" dirty="0" smtClean="0"/>
          </a:p>
          <a:p>
            <a:pPr lvl="1"/>
            <a:r>
              <a:rPr lang="en-GB" dirty="0" smtClean="0"/>
              <a:t>Ambiental  (environmental) monitoring</a:t>
            </a:r>
            <a:endParaRPr lang="en-US" dirty="0" smtClean="0"/>
          </a:p>
          <a:p>
            <a:pPr lvl="1"/>
            <a:r>
              <a:rPr lang="en-GB" dirty="0" smtClean="0"/>
              <a:t>Biological monitoring</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pPr>
              <a:defRPr/>
            </a:pPr>
            <a:r>
              <a:rPr lang="en-US" dirty="0" err="1" smtClean="0"/>
              <a:t>Ambiental</a:t>
            </a:r>
            <a:r>
              <a:rPr lang="en-US" dirty="0" smtClean="0"/>
              <a:t> Monitoring</a:t>
            </a:r>
            <a:endParaRPr lang="sr-Latn-CS" dirty="0"/>
          </a:p>
        </p:txBody>
      </p:sp>
      <p:sp>
        <p:nvSpPr>
          <p:cNvPr id="9219" name="Content Placeholder 2"/>
          <p:cNvSpPr>
            <a:spLocks noGrp="1"/>
          </p:cNvSpPr>
          <p:nvPr>
            <p:ph idx="1"/>
          </p:nvPr>
        </p:nvSpPr>
        <p:spPr>
          <a:xfrm>
            <a:off x="457200" y="2214563"/>
            <a:ext cx="8229600" cy="3911600"/>
          </a:xfrm>
        </p:spPr>
        <p:txBody>
          <a:bodyPr/>
          <a:lstStyle/>
          <a:p>
            <a:r>
              <a:rPr lang="en-US" smtClean="0"/>
              <a:t>Measurement of an exposure to an agent</a:t>
            </a:r>
            <a:r>
              <a:rPr lang="sr-Latn-CS" smtClean="0"/>
              <a:t> in:</a:t>
            </a:r>
          </a:p>
          <a:p>
            <a:pPr lvl="1"/>
            <a:r>
              <a:rPr lang="sr-Latn-CS" smtClean="0"/>
              <a:t>General workroom ambient</a:t>
            </a:r>
          </a:p>
          <a:p>
            <a:pPr lvl="1"/>
            <a:r>
              <a:rPr lang="sr-Latn-CS" smtClean="0"/>
              <a:t>Specific operation</a:t>
            </a:r>
          </a:p>
          <a:p>
            <a:pPr lvl="1"/>
            <a:r>
              <a:rPr lang="sr-Latn-CS" smtClean="0"/>
              <a:t>Worker</a:t>
            </a:r>
            <a:r>
              <a:rPr lang="en-US" smtClean="0"/>
              <a:t>’s breathing zone</a:t>
            </a:r>
            <a:endParaRPr lang="sr-Latn-CS" smtClean="0"/>
          </a:p>
          <a:p>
            <a:pPr lvl="1"/>
            <a:endParaRPr lang="sr-Latn-C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pPr>
              <a:defRPr/>
            </a:pPr>
            <a:r>
              <a:rPr lang="en-US" dirty="0" err="1" smtClean="0"/>
              <a:t>Ambiental</a:t>
            </a:r>
            <a:r>
              <a:rPr lang="en-US" dirty="0" smtClean="0"/>
              <a:t> Monitoring</a:t>
            </a:r>
            <a:endParaRPr lang="sr-Latn-CS" dirty="0"/>
          </a:p>
        </p:txBody>
      </p:sp>
      <p:sp>
        <p:nvSpPr>
          <p:cNvPr id="10243" name="Content Placeholder 2"/>
          <p:cNvSpPr>
            <a:spLocks noGrp="1"/>
          </p:cNvSpPr>
          <p:nvPr>
            <p:ph idx="1"/>
          </p:nvPr>
        </p:nvSpPr>
        <p:spPr>
          <a:xfrm>
            <a:off x="457200" y="2143125"/>
            <a:ext cx="8229600" cy="3983038"/>
          </a:xfrm>
        </p:spPr>
        <p:txBody>
          <a:bodyPr/>
          <a:lstStyle/>
          <a:p>
            <a:r>
              <a:rPr lang="en-US" smtClean="0"/>
              <a:t>Continuous monitoring</a:t>
            </a:r>
          </a:p>
          <a:p>
            <a:r>
              <a:rPr lang="en-US" smtClean="0"/>
              <a:t>Integrated sampling</a:t>
            </a:r>
          </a:p>
          <a:p>
            <a:r>
              <a:rPr lang="en-US" smtClean="0"/>
              <a:t>Grab (spot) sampling</a:t>
            </a:r>
            <a:endParaRPr lang="sr-Latn-C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3852</TotalTime>
  <Words>3261</Words>
  <Application>Microsoft Office PowerPoint</Application>
  <PresentationFormat>Diavoorstelling (4:3)</PresentationFormat>
  <Paragraphs>335</Paragraphs>
  <Slides>61</Slides>
  <Notes>0</Notes>
  <HiddenSlides>0</HiddenSlides>
  <MMClips>0</MMClips>
  <ScaleCrop>false</ScaleCrop>
  <HeadingPairs>
    <vt:vector size="4" baseType="variant">
      <vt:variant>
        <vt:lpstr>Thema</vt:lpstr>
      </vt:variant>
      <vt:variant>
        <vt:i4>1</vt:i4>
      </vt:variant>
      <vt:variant>
        <vt:lpstr>Diatitels</vt:lpstr>
      </vt:variant>
      <vt:variant>
        <vt:i4>61</vt:i4>
      </vt:variant>
    </vt:vector>
  </HeadingPairs>
  <TitlesOfParts>
    <vt:vector size="62" baseType="lpstr">
      <vt:lpstr>Office-thema</vt:lpstr>
      <vt:lpstr>Toxicological agents &amp; chemicals</vt:lpstr>
      <vt:lpstr>Content</vt:lpstr>
      <vt:lpstr>Information sources on hazardous substances</vt:lpstr>
      <vt:lpstr>Routes of exposure</vt:lpstr>
      <vt:lpstr>Routes of exposure</vt:lpstr>
      <vt:lpstr>Excretion</vt:lpstr>
      <vt:lpstr>Exposure assessment</vt:lpstr>
      <vt:lpstr>Ambiental Monitoring</vt:lpstr>
      <vt:lpstr>Ambiental Monitoring</vt:lpstr>
      <vt:lpstr>Continuous Monitoring</vt:lpstr>
      <vt:lpstr>Dia 11</vt:lpstr>
      <vt:lpstr>Integrated Sampling</vt:lpstr>
      <vt:lpstr>Dia 13</vt:lpstr>
      <vt:lpstr>Grab (spot) Sampling</vt:lpstr>
      <vt:lpstr>Dia 15</vt:lpstr>
      <vt:lpstr>Biological Monitoring</vt:lpstr>
      <vt:lpstr>Biomarkers</vt:lpstr>
      <vt:lpstr>Dia 18</vt:lpstr>
      <vt:lpstr>Biomarkers of Exposure </vt:lpstr>
      <vt:lpstr>Biomarkers of Effect </vt:lpstr>
      <vt:lpstr>Biomarkers of Susceptibility</vt:lpstr>
      <vt:lpstr>Ambiental vs. Biological Monitoring</vt:lpstr>
      <vt:lpstr>Ambiental vs. Biological Monitoring</vt:lpstr>
      <vt:lpstr>Occupational toxicology of mineral dusts-Asbestos</vt:lpstr>
      <vt:lpstr>Occupational Exposure to Asbestos</vt:lpstr>
      <vt:lpstr>Dia 26</vt:lpstr>
      <vt:lpstr>Asbestos Health Effects</vt:lpstr>
      <vt:lpstr>Dia 28</vt:lpstr>
      <vt:lpstr>Occupational toxicology of metals Cadmium</vt:lpstr>
      <vt:lpstr>Exposure to Cadmium</vt:lpstr>
      <vt:lpstr>Cadmium route of exposure</vt:lpstr>
      <vt:lpstr>Cadmium toxicokinetics</vt:lpstr>
      <vt:lpstr>Cadmium toxicodynamics</vt:lpstr>
      <vt:lpstr>Cadmium Health Effects</vt:lpstr>
      <vt:lpstr>Cadmium Biological Monitoring</vt:lpstr>
      <vt:lpstr>Cadmium Therapy</vt:lpstr>
      <vt:lpstr>Occupational toxicology of gases</vt:lpstr>
      <vt:lpstr>Simple asphyxiants</vt:lpstr>
      <vt:lpstr>Chemical asphyxiants</vt:lpstr>
      <vt:lpstr>Carbon monoxide</vt:lpstr>
      <vt:lpstr>Carbon monoxide</vt:lpstr>
      <vt:lpstr>Irritants</vt:lpstr>
      <vt:lpstr>Chlorine</vt:lpstr>
      <vt:lpstr>Nitrogen dioxide</vt:lpstr>
      <vt:lpstr>Occupational toxicology of organic solvents</vt:lpstr>
      <vt:lpstr>Occupational toxicology of organic solvents</vt:lpstr>
      <vt:lpstr>Occupational toxicology of organic solvents</vt:lpstr>
      <vt:lpstr>Occupational toxicology of organic solvents</vt:lpstr>
      <vt:lpstr>Occupational toxicology of organic solvents</vt:lpstr>
      <vt:lpstr>Occupational toxicology of organic solvents</vt:lpstr>
      <vt:lpstr>Occupational toxicology of organic solvents</vt:lpstr>
      <vt:lpstr>Prevention of toxic effects of hazardous substances</vt:lpstr>
      <vt:lpstr>Elimination – Substitution</vt:lpstr>
      <vt:lpstr>Isolation</vt:lpstr>
      <vt:lpstr>Segregation</vt:lpstr>
      <vt:lpstr>Engineering Controls</vt:lpstr>
      <vt:lpstr>Administrative Controls</vt:lpstr>
      <vt:lpstr>Personal Protective Equipment (PPE)</vt:lpstr>
      <vt:lpstr>Dia 59</vt:lpstr>
      <vt:lpstr>Housekeeping</vt:lpstr>
      <vt:lpstr>  Don’t forget the WARP     </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and health</dc:title>
  <dc:creator>michverh</dc:creator>
  <cp:lastModifiedBy>Rita</cp:lastModifiedBy>
  <cp:revision>192</cp:revision>
  <cp:lastPrinted>2011-06-17T09:39:29Z</cp:lastPrinted>
  <dcterms:created xsi:type="dcterms:W3CDTF">2011-05-18T09:22:24Z</dcterms:created>
  <dcterms:modified xsi:type="dcterms:W3CDTF">2012-11-28T13:55:06Z</dcterms:modified>
</cp:coreProperties>
</file>